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 snapToGrid="0">
      <p:cViewPr>
        <p:scale>
          <a:sx n="76" d="100"/>
          <a:sy n="76" d="100"/>
        </p:scale>
        <p:origin x="-40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460DFF-E7C2-4A6C-BB40-23C190841B38}" type="datetimeFigureOut">
              <a:rPr lang="bg-BG" smtClean="0"/>
              <a:t>29.3.2018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9BF31A-7EF6-4BA3-820D-5A824D5D1770}" type="slidenum">
              <a:rPr lang="bg-BG" smtClean="0"/>
              <a:t>‹#›</a:t>
            </a:fld>
            <a:endParaRPr lang="bg-BG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238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DFF-E7C2-4A6C-BB40-23C190841B38}" type="datetimeFigureOut">
              <a:rPr lang="bg-BG" smtClean="0"/>
              <a:t>29.3.2018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F31A-7EF6-4BA3-820D-5A824D5D1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440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DFF-E7C2-4A6C-BB40-23C190841B38}" type="datetimeFigureOut">
              <a:rPr lang="bg-BG" smtClean="0"/>
              <a:t>29.3.2018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F31A-7EF6-4BA3-820D-5A824D5D1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933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DFF-E7C2-4A6C-BB40-23C190841B38}" type="datetimeFigureOut">
              <a:rPr lang="bg-BG" smtClean="0"/>
              <a:t>29.3.2018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F31A-7EF6-4BA3-820D-5A824D5D1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833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разд.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2460DFF-E7C2-4A6C-BB40-23C190841B38}" type="datetimeFigureOut">
              <a:rPr lang="bg-BG" smtClean="0"/>
              <a:t>29.3.2018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29BF31A-7EF6-4BA3-820D-5A824D5D1770}" type="slidenum">
              <a:rPr lang="bg-BG" smtClean="0"/>
              <a:t>‹#›</a:t>
            </a:fld>
            <a:endParaRPr lang="bg-BG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50982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DFF-E7C2-4A6C-BB40-23C190841B38}" type="datetimeFigureOut">
              <a:rPr lang="bg-BG" smtClean="0"/>
              <a:t>29.3.2018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F31A-7EF6-4BA3-820D-5A824D5D1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991404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DFF-E7C2-4A6C-BB40-23C190841B38}" type="datetimeFigureOut">
              <a:rPr lang="bg-BG" smtClean="0"/>
              <a:t>29.3.2018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F31A-7EF6-4BA3-820D-5A824D5D1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709840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DFF-E7C2-4A6C-BB40-23C190841B38}" type="datetimeFigureOut">
              <a:rPr lang="bg-BG" smtClean="0"/>
              <a:t>29.3.2018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F31A-7EF6-4BA3-820D-5A824D5D1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057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0DFF-E7C2-4A6C-BB40-23C190841B38}" type="datetimeFigureOut">
              <a:rPr lang="bg-BG" smtClean="0"/>
              <a:t>29.3.2018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F31A-7EF6-4BA3-820D-5A824D5D1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14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2460DFF-E7C2-4A6C-BB40-23C190841B38}" type="datetimeFigureOut">
              <a:rPr lang="bg-BG" smtClean="0"/>
              <a:t>29.3.2018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29BF31A-7EF6-4BA3-820D-5A824D5D1770}" type="slidenum">
              <a:rPr lang="bg-BG" smtClean="0"/>
              <a:t>‹#›</a:t>
            </a:fld>
            <a:endParaRPr lang="bg-BG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87111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2460DFF-E7C2-4A6C-BB40-23C190841B38}" type="datetimeFigureOut">
              <a:rPr lang="bg-BG" smtClean="0"/>
              <a:t>29.3.2018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29BF31A-7EF6-4BA3-820D-5A824D5D17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530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2460DFF-E7C2-4A6C-BB40-23C190841B38}" type="datetimeFigureOut">
              <a:rPr lang="bg-BG" smtClean="0"/>
              <a:t>29.3.2018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9BF31A-7EF6-4BA3-820D-5A824D5D1770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003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4.wdp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6.wdp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25E761EE-259D-46AA-88CA-70C46375F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950904"/>
            <a:ext cx="11039718" cy="4394988"/>
          </a:xfrm>
        </p:spPr>
        <p:txBody>
          <a:bodyPr>
            <a:normAutofit/>
          </a:bodyPr>
          <a:lstStyle/>
          <a:p>
            <a:r>
              <a:rPr lang="en-US" sz="7000" dirty="0"/>
              <a:t>15.</a:t>
            </a:r>
            <a:r>
              <a:rPr lang="bg-BG" sz="7000" dirty="0"/>
              <a:t>СУ </a:t>
            </a:r>
            <a:br>
              <a:rPr lang="bg-BG" sz="7000" dirty="0"/>
            </a:br>
            <a:r>
              <a:rPr lang="bg-BG" sz="7000" dirty="0"/>
              <a:t>„Адам Мицкевеич“</a:t>
            </a:r>
          </a:p>
        </p:txBody>
      </p:sp>
    </p:spTree>
    <p:extLst>
      <p:ext uri="{BB962C8B-B14F-4D97-AF65-F5344CB8AC3E}">
        <p14:creationId xmlns:p14="http://schemas.microsoft.com/office/powerpoint/2010/main" val="320292084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AC0F2F7D-6D12-4CCC-909E-673F679D54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677" y="1818384"/>
            <a:ext cx="5176744" cy="357195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7B215252-1199-47CF-ABD7-D36D31B1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976" y="497529"/>
            <a:ext cx="4357499" cy="1320855"/>
          </a:xfrm>
        </p:spPr>
        <p:txBody>
          <a:bodyPr>
            <a:normAutofit/>
          </a:bodyPr>
          <a:lstStyle/>
          <a:p>
            <a:r>
              <a:rPr lang="bg-BG" sz="4400" dirty="0"/>
              <a:t>СЪСТЕЗАНИЕ – „</a:t>
            </a:r>
            <a:r>
              <a:rPr lang="en-US" sz="4400" dirty="0"/>
              <a:t>SPELLING BEE“</a:t>
            </a:r>
            <a:endParaRPr lang="bg-BG" sz="44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FB699FEC-1D51-47C3-B818-D390EE117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427" y="2168014"/>
            <a:ext cx="4363595" cy="3593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</a:rPr>
              <a:t>За </a:t>
            </a:r>
            <a:r>
              <a:rPr lang="ru-RU" sz="1800" dirty="0" err="1">
                <a:solidFill>
                  <a:schemeClr val="tx1"/>
                </a:solidFill>
              </a:rPr>
              <a:t>поредна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годиина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нашите</a:t>
            </a:r>
            <a:r>
              <a:rPr lang="ru-RU" sz="1800" dirty="0">
                <a:solidFill>
                  <a:schemeClr val="tx1"/>
                </a:solidFill>
              </a:rPr>
              <a:t> победители, 1-во </a:t>
            </a:r>
            <a:r>
              <a:rPr lang="ru-RU" sz="1800" dirty="0" err="1">
                <a:solidFill>
                  <a:schemeClr val="tx1"/>
                </a:solidFill>
              </a:rPr>
              <a:t>място</a:t>
            </a:r>
            <a:r>
              <a:rPr lang="ru-RU" sz="1800" dirty="0">
                <a:solidFill>
                  <a:schemeClr val="tx1"/>
                </a:solidFill>
              </a:rPr>
              <a:t> – Николета </a:t>
            </a:r>
            <a:r>
              <a:rPr lang="ru-RU" sz="1800" dirty="0" err="1">
                <a:solidFill>
                  <a:schemeClr val="tx1"/>
                </a:solidFill>
              </a:rPr>
              <a:t>Миладинова</a:t>
            </a:r>
            <a:r>
              <a:rPr lang="ru-RU" sz="1800" dirty="0">
                <a:solidFill>
                  <a:schemeClr val="tx1"/>
                </a:solidFill>
              </a:rPr>
              <a:t> и 2-</a:t>
            </a:r>
            <a:r>
              <a:rPr lang="ru-RU" sz="1800" dirty="0" err="1">
                <a:solidFill>
                  <a:schemeClr val="tx1"/>
                </a:solidFill>
              </a:rPr>
              <a:t>ро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място</a:t>
            </a:r>
            <a:r>
              <a:rPr lang="ru-RU" sz="1800" dirty="0">
                <a:solidFill>
                  <a:schemeClr val="tx1"/>
                </a:solidFill>
              </a:rPr>
              <a:t> – Виктория-Александра Василева </a:t>
            </a:r>
            <a:r>
              <a:rPr lang="ru-RU" sz="1800" dirty="0" err="1">
                <a:solidFill>
                  <a:schemeClr val="tx1"/>
                </a:solidFill>
              </a:rPr>
              <a:t>представиха</a:t>
            </a:r>
            <a:r>
              <a:rPr lang="ru-RU" sz="1800" dirty="0">
                <a:solidFill>
                  <a:schemeClr val="tx1"/>
                </a:solidFill>
              </a:rPr>
              <a:t> достойно </a:t>
            </a:r>
            <a:r>
              <a:rPr lang="ru-RU" sz="1800" dirty="0" err="1">
                <a:solidFill>
                  <a:schemeClr val="tx1"/>
                </a:solidFill>
              </a:rPr>
              <a:t>нашето</a:t>
            </a:r>
            <a:r>
              <a:rPr lang="ru-RU" sz="1800" dirty="0">
                <a:solidFill>
                  <a:schemeClr val="tx1"/>
                </a:solidFill>
              </a:rPr>
              <a:t>  училище на </a:t>
            </a:r>
            <a:r>
              <a:rPr lang="ru-RU" sz="1800" dirty="0" err="1">
                <a:solidFill>
                  <a:schemeClr val="tx1"/>
                </a:solidFill>
              </a:rPr>
              <a:t>регионалното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състезание</a:t>
            </a:r>
            <a:r>
              <a:rPr lang="ru-RU" sz="1800" dirty="0">
                <a:solidFill>
                  <a:schemeClr val="tx1"/>
                </a:solidFill>
              </a:rPr>
              <a:t> по </a:t>
            </a:r>
            <a:r>
              <a:rPr lang="ru-RU" sz="1800" dirty="0" err="1">
                <a:solidFill>
                  <a:schemeClr val="tx1"/>
                </a:solidFill>
              </a:rPr>
              <a:t>правопис</a:t>
            </a:r>
            <a:r>
              <a:rPr lang="ru-RU" sz="1800" dirty="0">
                <a:solidFill>
                  <a:schemeClr val="tx1"/>
                </a:solidFill>
              </a:rPr>
              <a:t> на </a:t>
            </a:r>
            <a:r>
              <a:rPr lang="ru-RU" sz="1800" dirty="0" err="1">
                <a:solidFill>
                  <a:schemeClr val="tx1"/>
                </a:solidFill>
              </a:rPr>
              <a:t>английски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език</a:t>
            </a:r>
            <a:r>
              <a:rPr lang="ru-RU" sz="1800" dirty="0">
                <a:solidFill>
                  <a:schemeClr val="tx1"/>
                </a:solidFill>
              </a:rPr>
              <a:t> - </a:t>
            </a:r>
            <a:r>
              <a:rPr lang="ru-RU" sz="1800" dirty="0" err="1">
                <a:solidFill>
                  <a:schemeClr val="tx1"/>
                </a:solidFill>
              </a:rPr>
              <a:t>Spelling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Bee</a:t>
            </a:r>
            <a:r>
              <a:rPr lang="ru-RU" sz="1800" dirty="0">
                <a:solidFill>
                  <a:schemeClr val="tx1"/>
                </a:solidFill>
              </a:rPr>
              <a:t>, проведено в </a:t>
            </a:r>
            <a:r>
              <a:rPr lang="ru-RU" sz="1800" dirty="0" err="1">
                <a:solidFill>
                  <a:schemeClr val="tx1"/>
                </a:solidFill>
              </a:rPr>
              <a:t>читалище</a:t>
            </a:r>
            <a:r>
              <a:rPr lang="ru-RU" sz="1800" dirty="0">
                <a:solidFill>
                  <a:schemeClr val="tx1"/>
                </a:solidFill>
              </a:rPr>
              <a:t> "</a:t>
            </a:r>
            <a:r>
              <a:rPr lang="ru-RU" sz="1800" dirty="0" err="1">
                <a:solidFill>
                  <a:schemeClr val="tx1"/>
                </a:solidFill>
              </a:rPr>
              <a:t>Средец</a:t>
            </a:r>
            <a:r>
              <a:rPr lang="ru-RU" sz="1800" dirty="0">
                <a:solidFill>
                  <a:schemeClr val="tx1"/>
                </a:solidFill>
              </a:rPr>
              <a:t>", гр. София. 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Състезанието</a:t>
            </a:r>
            <a:r>
              <a:rPr lang="ru-RU" sz="1800" dirty="0">
                <a:solidFill>
                  <a:schemeClr val="tx1"/>
                </a:solidFill>
              </a:rPr>
              <a:t> се </a:t>
            </a:r>
            <a:r>
              <a:rPr lang="ru-RU" sz="1800" dirty="0" err="1">
                <a:solidFill>
                  <a:schemeClr val="tx1"/>
                </a:solidFill>
              </a:rPr>
              <a:t>провежда</a:t>
            </a:r>
            <a:r>
              <a:rPr lang="ru-RU" sz="1800" dirty="0">
                <a:solidFill>
                  <a:schemeClr val="tx1"/>
                </a:solidFill>
              </a:rPr>
              <a:t> в </a:t>
            </a:r>
            <a:r>
              <a:rPr lang="ru-RU" sz="1800" dirty="0" err="1">
                <a:solidFill>
                  <a:schemeClr val="tx1"/>
                </a:solidFill>
              </a:rPr>
              <a:t>подкрепа</a:t>
            </a:r>
            <a:r>
              <a:rPr lang="ru-RU" sz="1800" dirty="0">
                <a:solidFill>
                  <a:schemeClr val="tx1"/>
                </a:solidFill>
              </a:rPr>
              <a:t> на </a:t>
            </a:r>
            <a:r>
              <a:rPr lang="ru-RU" sz="1800" dirty="0" err="1">
                <a:solidFill>
                  <a:schemeClr val="tx1"/>
                </a:solidFill>
              </a:rPr>
              <a:t>обучението</a:t>
            </a:r>
            <a:r>
              <a:rPr lang="ru-RU" sz="1800" dirty="0">
                <a:solidFill>
                  <a:schemeClr val="tx1"/>
                </a:solidFill>
              </a:rPr>
              <a:t> по </a:t>
            </a:r>
            <a:r>
              <a:rPr lang="ru-RU" sz="1800" dirty="0" err="1">
                <a:solidFill>
                  <a:schemeClr val="tx1"/>
                </a:solidFill>
              </a:rPr>
              <a:t>английски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език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като</a:t>
            </a:r>
            <a:r>
              <a:rPr lang="ru-RU" sz="1800" dirty="0">
                <a:solidFill>
                  <a:schemeClr val="tx1"/>
                </a:solidFill>
              </a:rPr>
              <a:t> чужд в </a:t>
            </a:r>
            <a:r>
              <a:rPr lang="ru-RU" sz="1800" dirty="0" err="1">
                <a:solidFill>
                  <a:schemeClr val="tx1"/>
                </a:solidFill>
              </a:rPr>
              <a:t>българските</a:t>
            </a:r>
            <a:r>
              <a:rPr lang="ru-RU" sz="1800" dirty="0">
                <a:solidFill>
                  <a:schemeClr val="tx1"/>
                </a:solidFill>
              </a:rPr>
              <a:t> училища.</a:t>
            </a:r>
            <a:endParaRPr lang="bg-BG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1236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CD796A9D-9567-4103-BF11-5F6EE974DE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7338646" y="10"/>
            <a:ext cx="4853354" cy="3428990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="" xmlns:a16="http://schemas.microsoft.com/office/drawing/2014/main" id="{C4289723-7357-4483-8826-6FCAC8DE79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338646" y="3429000"/>
            <a:ext cx="4853354" cy="3429000"/>
          </a:xfrm>
          <a:prstGeom prst="rect">
            <a:avLst/>
          </a:prstGeom>
        </p:spPr>
      </p:pic>
      <p:sp>
        <p:nvSpPr>
          <p:cNvPr id="10" name="Freeform 10" title="right scallop background shape">
            <a:extLst>
              <a:ext uri="{FF2B5EF4-FFF2-40B4-BE49-F238E27FC236}">
                <a16:creationId xmlns="" xmlns:a16="http://schemas.microsoft.com/office/drawing/2014/main" id="{B2993EF1-19E1-473A-8A3F-1D7B249519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>
            <a:extLst>
              <a:ext uri="{FF2B5EF4-FFF2-40B4-BE49-F238E27FC236}">
                <a16:creationId xmlns="" xmlns:a16="http://schemas.microsoft.com/office/drawing/2014/main" id="{F50C5101-CD9E-4E96-A827-ACA768C311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DC2E7030-B6B8-420F-B2A0-20FFFB86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06" y="426631"/>
            <a:ext cx="6015897" cy="1048209"/>
          </a:xfrm>
        </p:spPr>
        <p:txBody>
          <a:bodyPr>
            <a:normAutofit/>
          </a:bodyPr>
          <a:lstStyle/>
          <a:p>
            <a:r>
              <a:rPr lang="bg-BG" sz="3200" dirty="0"/>
              <a:t>БЛАГОТВОРИТЕЛЕН КОЛЕДЕН БАЗАР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C899EB04-D769-4866-AD34-9508B5E96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141405"/>
          </a:xfrm>
        </p:spPr>
        <p:txBody>
          <a:bodyPr>
            <a:normAutofit/>
          </a:bodyPr>
          <a:lstStyle/>
          <a:p>
            <a:r>
              <a:rPr lang="bg-BG" sz="2400" dirty="0"/>
              <a:t>Тази година отново ще се проведе традиционния Коледен базар, на който ще бъдат представени картички, сувенири, коледни украшения, кулинарни изкушения и още много други неща, ръчно изработени от нашите ученици и техните 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1435592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D6CE9D5-28BB-4329-B5E2-B06131F27F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11" title="right scallop background shape">
            <a:extLst>
              <a:ext uri="{FF2B5EF4-FFF2-40B4-BE49-F238E27FC236}">
                <a16:creationId xmlns="" xmlns:a16="http://schemas.microsoft.com/office/drawing/2014/main" id="{E2B1BC2F-AEBF-4990-A7F9-197AAF28BC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 title="left edge border">
            <a:extLst>
              <a:ext uri="{FF2B5EF4-FFF2-40B4-BE49-F238E27FC236}">
                <a16:creationId xmlns="" xmlns:a16="http://schemas.microsoft.com/office/drawing/2014/main" id="{8D9F7D40-5D59-4F59-A331-D8F7710AC9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A95747AA-A326-4B0F-B6E6-F18F197C59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27" y="1031806"/>
            <a:ext cx="5978273" cy="4483706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DD6C1959-654F-4EDF-A2E1-61A97F1D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568" y="578578"/>
            <a:ext cx="2905432" cy="799658"/>
          </a:xfrm>
        </p:spPr>
        <p:txBody>
          <a:bodyPr anchor="b">
            <a:normAutofit/>
          </a:bodyPr>
          <a:lstStyle/>
          <a:p>
            <a:pPr algn="ctr"/>
            <a:r>
              <a:rPr lang="bg-BG" sz="1900" dirty="0">
                <a:solidFill>
                  <a:schemeClr val="accent1"/>
                </a:solidFill>
              </a:rPr>
              <a:t>Ден на отворените врати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0FA90DB3-6F16-47DE-B081-25B1E91A4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1948" y="1756198"/>
            <a:ext cx="3090672" cy="303492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На 26 март Благовещение </a:t>
            </a:r>
            <a:r>
              <a:rPr lang="ru-RU" sz="2400" dirty="0" err="1">
                <a:solidFill>
                  <a:schemeClr val="bg1"/>
                </a:solidFill>
              </a:rPr>
              <a:t>беше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отбелязан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патронният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празник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училището</a:t>
            </a:r>
            <a:r>
              <a:rPr lang="ru-RU" sz="2400" dirty="0">
                <a:solidFill>
                  <a:schemeClr val="bg1"/>
                </a:solidFill>
              </a:rPr>
              <a:t> с </a:t>
            </a:r>
            <a:r>
              <a:rPr lang="ru-RU" sz="2400" dirty="0" err="1">
                <a:solidFill>
                  <a:schemeClr val="bg1"/>
                </a:solidFill>
              </a:rPr>
              <a:t>Ден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отворените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врати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</a:p>
          <a:p>
            <a:endParaRPr lang="bg-BG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3390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Картина, която съдържа под, закрито, стена, маса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1F5BA211-FCBE-44EF-9D16-66B06F634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735" y="1617140"/>
            <a:ext cx="5176744" cy="362372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F3492E09-58DF-485A-916E-1184AD5DE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733" y="659854"/>
            <a:ext cx="5732267" cy="1095205"/>
          </a:xfrm>
        </p:spPr>
        <p:txBody>
          <a:bodyPr>
            <a:normAutofit fontScale="90000"/>
          </a:bodyPr>
          <a:lstStyle/>
          <a:p>
            <a:r>
              <a:rPr lang="bg-BG" sz="2800"/>
              <a:t>15. СУ „Адам Мицкевич“ спечели проект за иновативно училище.</a:t>
            </a:r>
            <a:br>
              <a:rPr lang="bg-BG" sz="2800"/>
            </a:br>
            <a:endParaRPr lang="bg-BG" sz="280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521BC747-6567-47B8-BB45-052C0D1A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015" y="2153265"/>
            <a:ext cx="4544438" cy="3593591"/>
          </a:xfrm>
        </p:spPr>
        <p:txBody>
          <a:bodyPr>
            <a:normAutofit/>
          </a:bodyPr>
          <a:lstStyle/>
          <a:p>
            <a:r>
              <a:rPr lang="bg-BG" sz="2400" dirty="0">
                <a:solidFill>
                  <a:schemeClr val="tx1"/>
                </a:solidFill>
              </a:rPr>
              <a:t>Продължава работата по проектите “Твоят час“,  “Училищен плод“;</a:t>
            </a:r>
          </a:p>
          <a:p>
            <a:r>
              <a:rPr lang="bg-BG" sz="2400" dirty="0">
                <a:solidFill>
                  <a:schemeClr val="tx1"/>
                </a:solidFill>
              </a:rPr>
              <a:t>Училището активно участва в проектите: “Поезията като приятел“, „Успели българи“, европейски проект “Висла – европейска река”.</a:t>
            </a:r>
          </a:p>
          <a:p>
            <a:endParaRPr lang="bg-BG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Картина, която съдържа рафт, книга, под, закрито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EA04FF70-C9DF-4C2A-A7CD-1861A004B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8327" y="176981"/>
            <a:ext cx="5995465" cy="3113009"/>
          </a:xfrm>
          <a:prstGeom prst="rect">
            <a:avLst/>
          </a:prstGeom>
        </p:spPr>
      </p:pic>
      <p:pic>
        <p:nvPicPr>
          <p:cNvPr id="5" name="Картина 4" descr="Картина, която съдържа закрито, библиотека, лице, седящ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1F790053-426A-4153-BB97-0E669930FF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8326" y="3446787"/>
            <a:ext cx="5995465" cy="3234232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F8D399C4-1B2B-426E-967E-0FCA78F3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342" y="468127"/>
            <a:ext cx="3524028" cy="1360673"/>
          </a:xfrm>
        </p:spPr>
        <p:txBody>
          <a:bodyPr anchor="t">
            <a:normAutofit/>
          </a:bodyPr>
          <a:lstStyle/>
          <a:p>
            <a:r>
              <a:rPr lang="bg-BG" sz="2800" dirty="0"/>
              <a:t>Проекти </a:t>
            </a:r>
            <a:br>
              <a:rPr lang="bg-BG" sz="2800" dirty="0"/>
            </a:br>
            <a:r>
              <a:rPr lang="bg-BG" sz="2800" dirty="0"/>
              <a:t>„Поезията като </a:t>
            </a:r>
            <a:br>
              <a:rPr lang="bg-BG" sz="2800" dirty="0"/>
            </a:br>
            <a:r>
              <a:rPr lang="bg-BG" sz="2800" dirty="0"/>
              <a:t>приятел”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DE3FB8F2-1F94-401E-94DF-E7A7127DD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183" y="2227007"/>
            <a:ext cx="3538776" cy="3864077"/>
          </a:xfrm>
        </p:spPr>
        <p:txBody>
          <a:bodyPr>
            <a:normAutofit/>
          </a:bodyPr>
          <a:lstStyle/>
          <a:p>
            <a:r>
              <a:rPr lang="bg-BG" dirty="0"/>
              <a:t>На 09.11.2017 г. (четвъртък) ученици от XI клас на 15.  СУ заедно с учителя им по български език и литература г-н Евгени Ганчев проведоха среща с литературния критик и поет Максим Максимов във връзка с проекта на Столична община „Поезията като приятел”.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1482135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Картина, която съдържа лице, под, закрито, група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87A984FC-B702-43EB-AE25-66F3B2A546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943" y="1696488"/>
            <a:ext cx="5995465" cy="3465023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E2736CD0-6C1A-47C7-8019-1FBCDB10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80" y="453378"/>
            <a:ext cx="3585791" cy="1640894"/>
          </a:xfrm>
        </p:spPr>
        <p:txBody>
          <a:bodyPr anchor="t">
            <a:normAutofit/>
          </a:bodyPr>
          <a:lstStyle/>
          <a:p>
            <a:r>
              <a:rPr lang="ru-RU" sz="2800" dirty="0" err="1"/>
              <a:t>Европейския</a:t>
            </a:r>
            <a:r>
              <a:rPr lang="ru-RU" sz="2800" dirty="0"/>
              <a:t> проект “Висла – </a:t>
            </a:r>
            <a:r>
              <a:rPr lang="ru-RU" sz="2800" dirty="0" err="1"/>
              <a:t>европейска</a:t>
            </a:r>
            <a:r>
              <a:rPr lang="ru-RU" sz="2800" dirty="0"/>
              <a:t> река“ </a:t>
            </a:r>
            <a:endParaRPr lang="bg-BG" sz="28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EDEF8F22-1F26-4419-96DE-965D44384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80" y="2094272"/>
            <a:ext cx="3384330" cy="3940844"/>
          </a:xfrm>
        </p:spPr>
        <p:txBody>
          <a:bodyPr>
            <a:normAutofit/>
          </a:bodyPr>
          <a:lstStyle/>
          <a:p>
            <a:r>
              <a:rPr lang="ru-RU" dirty="0" err="1"/>
              <a:t>Включихме</a:t>
            </a:r>
            <a:r>
              <a:rPr lang="ru-RU" dirty="0"/>
              <a:t> се в </a:t>
            </a:r>
            <a:r>
              <a:rPr lang="ru-RU" dirty="0" err="1"/>
              <a:t>европейския</a:t>
            </a:r>
            <a:r>
              <a:rPr lang="ru-RU" dirty="0"/>
              <a:t> проект “Висла – </a:t>
            </a:r>
            <a:r>
              <a:rPr lang="ru-RU" dirty="0" err="1"/>
              <a:t>европейска</a:t>
            </a:r>
            <a:r>
              <a:rPr lang="ru-RU" dirty="0"/>
              <a:t> река“ </a:t>
            </a:r>
            <a:r>
              <a:rPr lang="ru-RU" dirty="0" err="1"/>
              <a:t>съвместно</a:t>
            </a:r>
            <a:r>
              <a:rPr lang="ru-RU" dirty="0"/>
              <a:t> с </a:t>
            </a:r>
            <a:r>
              <a:rPr lang="ru-RU" dirty="0" err="1"/>
              <a:t>Полския</a:t>
            </a:r>
            <a:r>
              <a:rPr lang="ru-RU" dirty="0"/>
              <a:t> </a:t>
            </a:r>
            <a:r>
              <a:rPr lang="ru-RU" dirty="0" err="1"/>
              <a:t>културно</a:t>
            </a:r>
            <a:r>
              <a:rPr lang="ru-RU" dirty="0"/>
              <a:t>–</a:t>
            </a:r>
            <a:r>
              <a:rPr lang="ru-RU" dirty="0" err="1"/>
              <a:t>информационен</a:t>
            </a:r>
            <a:r>
              <a:rPr lang="ru-RU" dirty="0"/>
              <a:t> </a:t>
            </a:r>
            <a:r>
              <a:rPr lang="ru-RU" dirty="0" err="1"/>
              <a:t>център</a:t>
            </a:r>
            <a:r>
              <a:rPr lang="ru-RU" dirty="0"/>
              <a:t>.</a:t>
            </a:r>
          </a:p>
          <a:p>
            <a:r>
              <a:rPr lang="ru-RU" dirty="0" err="1"/>
              <a:t>Учениците</a:t>
            </a:r>
            <a:r>
              <a:rPr lang="ru-RU" dirty="0"/>
              <a:t> от 15. СУ “Адам Мицкевич“ </a:t>
            </a:r>
            <a:r>
              <a:rPr lang="ru-RU" dirty="0" err="1"/>
              <a:t>подготвиха</a:t>
            </a:r>
            <a:r>
              <a:rPr lang="ru-RU" dirty="0"/>
              <a:t> </a:t>
            </a:r>
            <a:r>
              <a:rPr lang="ru-RU" dirty="0" err="1"/>
              <a:t>рецитал</a:t>
            </a:r>
            <a:r>
              <a:rPr lang="ru-RU" dirty="0"/>
              <a:t> по </a:t>
            </a:r>
            <a:r>
              <a:rPr lang="ru-RU" dirty="0" err="1"/>
              <a:t>стихове</a:t>
            </a:r>
            <a:r>
              <a:rPr lang="ru-RU" dirty="0"/>
              <a:t> на Юлиан </a:t>
            </a:r>
            <a:r>
              <a:rPr lang="ru-RU" dirty="0" err="1"/>
              <a:t>Тувим</a:t>
            </a:r>
            <a:r>
              <a:rPr lang="ru-RU" dirty="0"/>
              <a:t> – “</a:t>
            </a:r>
            <a:r>
              <a:rPr lang="ru-RU" dirty="0" err="1"/>
              <a:t>Птиче</a:t>
            </a:r>
            <a:r>
              <a:rPr lang="ru-RU" dirty="0"/>
              <a:t> гнездо“.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2403528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AD602978-6FA1-4FD3-AE39-2A8B4E86B1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9" name="Freeform 8" title="scalloped circle">
            <a:extLst>
              <a:ext uri="{FF2B5EF4-FFF2-40B4-BE49-F238E27FC236}">
                <a16:creationId xmlns="" xmlns:a16="http://schemas.microsoft.com/office/drawing/2014/main" id="{47F8A8B8-9430-4684-AA47-456455FF8C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11" name="Freeform 6" title="Left scallop edge">
            <a:extLst>
              <a:ext uri="{FF2B5EF4-FFF2-40B4-BE49-F238E27FC236}">
                <a16:creationId xmlns="" xmlns:a16="http://schemas.microsoft.com/office/drawing/2014/main" id="{CBA85B1C-8413-4C7D-98D0-7956747EAB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 title="right edge border">
            <a:extLst>
              <a:ext uri="{FF2B5EF4-FFF2-40B4-BE49-F238E27FC236}">
                <a16:creationId xmlns="" xmlns:a16="http://schemas.microsoft.com/office/drawing/2014/main" id="{A649C214-D583-4DF7-88CA-1EE5EA0DD7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F8F5039A-4FA9-4A6A-B259-93C003F6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57" y="396935"/>
            <a:ext cx="1017832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dirty="0"/>
              <a:t>НАГРАДИ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3100" dirty="0"/>
              <a:t>I-во </a:t>
            </a:r>
            <a:r>
              <a:rPr lang="ru-RU" sz="3100" dirty="0" err="1"/>
              <a:t>място</a:t>
            </a:r>
            <a:r>
              <a:rPr lang="ru-RU" sz="3100" dirty="0"/>
              <a:t> на </a:t>
            </a:r>
            <a:r>
              <a:rPr lang="ru-RU" sz="3100" dirty="0" err="1"/>
              <a:t>Национално</a:t>
            </a:r>
            <a:r>
              <a:rPr lang="ru-RU" sz="3100" dirty="0"/>
              <a:t> </a:t>
            </a:r>
            <a:r>
              <a:rPr lang="ru-RU" sz="3100" dirty="0" err="1"/>
              <a:t>ученическо</a:t>
            </a:r>
            <a:r>
              <a:rPr lang="ru-RU" sz="3100" dirty="0"/>
              <a:t> </a:t>
            </a:r>
            <a:r>
              <a:rPr lang="ru-RU" sz="3100" dirty="0" err="1"/>
              <a:t>състезание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bg-BG" sz="2400" dirty="0"/>
              <a:t/>
            </a:r>
            <a:br>
              <a:rPr lang="bg-BG" sz="2400" dirty="0"/>
            </a:br>
            <a:endParaRPr lang="bg-BG" sz="24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39CB3F2F-4C71-4E8F-A7D8-C581470E8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593591"/>
          </a:xfrm>
        </p:spPr>
        <p:txBody>
          <a:bodyPr>
            <a:normAutofit lnSpcReduction="10000"/>
          </a:bodyPr>
          <a:lstStyle/>
          <a:p>
            <a:r>
              <a:rPr lang="bg-BG" sz="2400" dirty="0"/>
              <a:t>На 17.02.2017 г. в Стопанска академия „Димитър Ценов“ - град Свищов, Национално ученическо състезание, в което участваха ученици от 11 и 12 клас на 15. СУ „Адам Мицкевич“ в направление „Мениджмънт академия“.</a:t>
            </a:r>
          </a:p>
          <a:p>
            <a:r>
              <a:rPr lang="bg-BG" sz="2400" dirty="0"/>
              <a:t>Първо място спечели ученичката от 12. клас на 15. СУ „Адам Мицкевич“ Елена </a:t>
            </a:r>
            <a:r>
              <a:rPr lang="bg-BG" sz="2400" dirty="0" err="1"/>
              <a:t>Светославова</a:t>
            </a:r>
            <a:r>
              <a:rPr lang="bg-BG" sz="2400" dirty="0"/>
              <a:t> Ковачева.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8368672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52963296-F6E2-432A-968F-4E361D3A80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419" y="1696489"/>
            <a:ext cx="5176744" cy="3878401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380ACF17-7D50-48F9-B26E-6228DC7E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083" y="375634"/>
            <a:ext cx="4804336" cy="1320855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/>
            </a:r>
            <a:br>
              <a:rPr lang="en-US" sz="2700" dirty="0"/>
            </a:br>
            <a:r>
              <a:rPr lang="ru-RU" sz="2700" dirty="0"/>
              <a:t>II- ра </a:t>
            </a:r>
            <a:r>
              <a:rPr lang="ru-RU" sz="3100" dirty="0"/>
              <a:t>награда</a:t>
            </a:r>
            <a:r>
              <a:rPr lang="ru-RU" sz="2700" dirty="0"/>
              <a:t> – «НА УЧИТЕЛЯ С </a:t>
            </a:r>
            <a:r>
              <a:rPr lang="ru-RU" sz="2700" dirty="0" err="1"/>
              <a:t>ЛЮБОВ</a:t>
            </a:r>
            <a:r>
              <a:rPr lang="ru-RU" sz="2700" dirty="0"/>
              <a:t>»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bg-BG" sz="1400" dirty="0"/>
              <a:t/>
            </a:r>
            <a:br>
              <a:rPr lang="bg-BG" sz="1400" dirty="0"/>
            </a:br>
            <a:endParaRPr lang="bg-BG" sz="14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6CBDFE03-9AD6-4771-A3A7-A278A4B42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197511"/>
            <a:ext cx="4804336" cy="359359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Румяна Михайлова от 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клас</a:t>
            </a:r>
            <a:r>
              <a:rPr lang="ru-RU" dirty="0">
                <a:solidFill>
                  <a:schemeClr val="tx1"/>
                </a:solidFill>
              </a:rPr>
              <a:t> получи втора награда, а </a:t>
            </a:r>
            <a:r>
              <a:rPr lang="ru-RU" dirty="0" err="1">
                <a:solidFill>
                  <a:schemeClr val="tx1"/>
                </a:solidFill>
              </a:rPr>
              <a:t>Ариета</a:t>
            </a:r>
            <a:r>
              <a:rPr lang="ru-RU" dirty="0">
                <a:solidFill>
                  <a:schemeClr val="tx1"/>
                </a:solidFill>
              </a:rPr>
              <a:t> Иванова от </a:t>
            </a:r>
            <a:r>
              <a:rPr lang="ru-RU" dirty="0" err="1">
                <a:solidFill>
                  <a:schemeClr val="tx1"/>
                </a:solidFill>
              </a:rPr>
              <a:t>VII</a:t>
            </a:r>
            <a:r>
              <a:rPr lang="ru-RU" dirty="0">
                <a:solidFill>
                  <a:schemeClr val="tx1"/>
                </a:solidFill>
              </a:rPr>
              <a:t> а </a:t>
            </a:r>
            <a:r>
              <a:rPr lang="ru-RU" dirty="0" err="1">
                <a:solidFill>
                  <a:schemeClr val="tx1"/>
                </a:solidFill>
              </a:rPr>
              <a:t>клас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поощрителна</a:t>
            </a:r>
            <a:r>
              <a:rPr lang="ru-RU" dirty="0">
                <a:solidFill>
                  <a:schemeClr val="tx1"/>
                </a:solidFill>
              </a:rPr>
              <a:t> награда.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Директорът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училището</a:t>
            </a:r>
            <a:r>
              <a:rPr lang="ru-RU" dirty="0">
                <a:solidFill>
                  <a:schemeClr val="tx1"/>
                </a:solidFill>
              </a:rPr>
              <a:t>, г-жа Ваня </a:t>
            </a:r>
            <a:r>
              <a:rPr lang="ru-RU" dirty="0" err="1">
                <a:solidFill>
                  <a:schemeClr val="tx1"/>
                </a:solidFill>
              </a:rPr>
              <a:t>Минева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наградена</a:t>
            </a:r>
            <a:r>
              <a:rPr lang="ru-RU" dirty="0">
                <a:solidFill>
                  <a:schemeClr val="tx1"/>
                </a:solidFill>
              </a:rPr>
              <a:t> от </a:t>
            </a:r>
            <a:r>
              <a:rPr lang="ru-RU" dirty="0" err="1">
                <a:solidFill>
                  <a:schemeClr val="tx1"/>
                </a:solidFill>
              </a:rPr>
              <a:t>министъра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образованието</a:t>
            </a:r>
            <a:r>
              <a:rPr lang="ru-RU" dirty="0">
                <a:solidFill>
                  <a:schemeClr val="tx1"/>
                </a:solidFill>
              </a:rPr>
              <a:t> с грамота за </a:t>
            </a:r>
            <a:r>
              <a:rPr lang="ru-RU" dirty="0" err="1">
                <a:solidFill>
                  <a:schemeClr val="tx1"/>
                </a:solidFill>
              </a:rPr>
              <a:t>социално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партньорство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993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Картина, която съдържа сграда, трева, небе, открито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6FF46D37-753A-4414-8D62-BB94113A9B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8658" y="10"/>
            <a:ext cx="4493342" cy="6857990"/>
          </a:xfrm>
          <a:prstGeom prst="rect">
            <a:avLst/>
          </a:prstGeom>
        </p:spPr>
      </p:pic>
      <p:sp>
        <p:nvSpPr>
          <p:cNvPr id="9" name="Freeform 10" title="right scallop background shape">
            <a:extLst>
              <a:ext uri="{FF2B5EF4-FFF2-40B4-BE49-F238E27FC236}">
                <a16:creationId xmlns="" xmlns:a16="http://schemas.microsoft.com/office/drawing/2014/main" id="{E1CE536E-134A-4A35-900B-30F927D5B5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 title="left edge border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A3909FD6-7CDE-48CA-B68B-6A0388DB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585" y="810527"/>
            <a:ext cx="5476827" cy="664949"/>
          </a:xfrm>
        </p:spPr>
        <p:txBody>
          <a:bodyPr>
            <a:normAutofit/>
          </a:bodyPr>
          <a:lstStyle/>
          <a:p>
            <a:r>
              <a:rPr lang="en-US" sz="2800" dirty="0"/>
              <a:t>I-</a:t>
            </a:r>
            <a:r>
              <a:rPr lang="bg-BG" sz="2800" dirty="0"/>
              <a:t>во място – ЗЛАТЕН МЕДАЛ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DA912397-4E7F-4752-9797-DF64EB27B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585" y="1858298"/>
            <a:ext cx="6015897" cy="1253612"/>
          </a:xfrm>
        </p:spPr>
        <p:txBody>
          <a:bodyPr>
            <a:normAutofit fontScale="92500" lnSpcReduction="20000"/>
          </a:bodyPr>
          <a:lstStyle/>
          <a:p>
            <a:pPr algn="just"/>
            <a:endParaRPr lang="bg-BG" dirty="0"/>
          </a:p>
          <a:p>
            <a:r>
              <a:rPr lang="ru-RU" dirty="0" err="1"/>
              <a:t>Отборът</a:t>
            </a:r>
            <a:r>
              <a:rPr lang="ru-RU" dirty="0"/>
              <a:t> на 15. СУ „Адам Мицкевич”, с </a:t>
            </a:r>
            <a:r>
              <a:rPr lang="ru-RU" dirty="0" err="1"/>
              <a:t>треньор</a:t>
            </a:r>
            <a:r>
              <a:rPr lang="ru-RU" dirty="0"/>
              <a:t> </a:t>
            </a:r>
            <a:r>
              <a:rPr lang="ru-RU" dirty="0" err="1"/>
              <a:t>Йорданка</a:t>
            </a:r>
            <a:r>
              <a:rPr lang="ru-RU" dirty="0"/>
              <a:t> </a:t>
            </a:r>
            <a:r>
              <a:rPr lang="ru-RU" dirty="0" err="1"/>
              <a:t>Митева</a:t>
            </a:r>
            <a:r>
              <a:rPr lang="ru-RU" dirty="0"/>
              <a:t> </a:t>
            </a:r>
            <a:r>
              <a:rPr lang="ru-RU" dirty="0" err="1"/>
              <a:t>спечели</a:t>
            </a:r>
            <a:r>
              <a:rPr lang="ru-RU" dirty="0"/>
              <a:t> </a:t>
            </a:r>
            <a:r>
              <a:rPr lang="ru-RU" dirty="0" err="1"/>
              <a:t>първо</a:t>
            </a:r>
            <a:r>
              <a:rPr lang="ru-RU" dirty="0"/>
              <a:t> </a:t>
            </a:r>
            <a:r>
              <a:rPr lang="ru-RU" dirty="0" err="1"/>
              <a:t>място</a:t>
            </a:r>
            <a:r>
              <a:rPr lang="ru-RU" dirty="0"/>
              <a:t> и </a:t>
            </a:r>
            <a:r>
              <a:rPr lang="ru-RU" dirty="0" err="1"/>
              <a:t>златен</a:t>
            </a:r>
            <a:r>
              <a:rPr lang="ru-RU" dirty="0"/>
              <a:t> </a:t>
            </a:r>
            <a:r>
              <a:rPr lang="ru-RU" dirty="0" err="1"/>
              <a:t>медал</a:t>
            </a:r>
            <a:r>
              <a:rPr lang="ru-RU" dirty="0"/>
              <a:t> в </a:t>
            </a:r>
            <a:r>
              <a:rPr lang="ru-RU" dirty="0" smtClean="0"/>
              <a:t>районно</a:t>
            </a:r>
            <a:r>
              <a:rPr lang="bg-BG" smtClean="0"/>
              <a:t>то</a:t>
            </a:r>
            <a:r>
              <a:rPr lang="ru-RU" smtClean="0"/>
              <a:t> </a:t>
            </a:r>
            <a:r>
              <a:rPr lang="ru-RU" dirty="0" err="1"/>
              <a:t>състезание</a:t>
            </a:r>
            <a:r>
              <a:rPr lang="ru-RU" dirty="0"/>
              <a:t> по футбол.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5430457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9AA09301-77C7-4F57-BDF1-D271848835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9200" y="10"/>
            <a:ext cx="4622800" cy="6857990"/>
          </a:xfrm>
          <a:prstGeom prst="rect">
            <a:avLst/>
          </a:prstGeom>
        </p:spPr>
      </p:pic>
      <p:sp>
        <p:nvSpPr>
          <p:cNvPr id="9" name="Freeform 10" title="right scallop background shape">
            <a:extLst>
              <a:ext uri="{FF2B5EF4-FFF2-40B4-BE49-F238E27FC236}">
                <a16:creationId xmlns="" xmlns:a16="http://schemas.microsoft.com/office/drawing/2014/main" id="{E1CE536E-134A-4A35-900B-30F927D5B5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 title="left edge border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CD259541-F504-4B33-92AD-0E66CC5F4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51" y="2580968"/>
            <a:ext cx="6015897" cy="1696064"/>
          </a:xfrm>
        </p:spPr>
        <p:txBody>
          <a:bodyPr>
            <a:normAutofit/>
          </a:bodyPr>
          <a:lstStyle/>
          <a:p>
            <a:pPr algn="just"/>
            <a:r>
              <a:rPr lang="bg-BG" sz="2800" dirty="0"/>
              <a:t>Поздравления за второто място на баскетболния турнир на стадион "Локомотив"!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66128423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 descr="Картина, която съдържа дърво, открито, ограда, сграда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21B16EB5-8377-4D87-AE6B-EC1742969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74" r="19118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6" name="Freeform 10" title="right scallop background shape">
            <a:extLst>
              <a:ext uri="{FF2B5EF4-FFF2-40B4-BE49-F238E27FC236}">
                <a16:creationId xmlns="" xmlns:a16="http://schemas.microsoft.com/office/drawing/2014/main" id="{E1CE536E-134A-4A35-900B-30F927D5B5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 title="left edge border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A6697876-68B3-45DD-8DFD-BAFC7DAB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bg-BG" sz="4300" dirty="0"/>
              <a:t>НАШЕТО</a:t>
            </a:r>
            <a:r>
              <a:rPr lang="ru-RU" sz="4300" dirty="0"/>
              <a:t> УЧИЛИЩЕ - 15. СУ “АДАМ  МИЦКЕВИЧ”</a:t>
            </a:r>
            <a:endParaRPr lang="bg-BG" sz="43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28BFF527-4DDD-4990-8457-BCB280474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51" y="2433486"/>
            <a:ext cx="6015897" cy="2418734"/>
          </a:xfrm>
        </p:spPr>
        <p:txBody>
          <a:bodyPr>
            <a:normAutofit/>
          </a:bodyPr>
          <a:lstStyle/>
          <a:p>
            <a:r>
              <a:rPr lang="bg-BG" dirty="0"/>
              <a:t>В 15. СУ “Адам Мицкевич“ учат 430 ученици в 21 паралелки, които се обучават от 42 преподаватели  и 8 – непедагогически персонал. Гимназиалният етап е с профил “Технологичен – туризъм“ и “Предприемачески“. В училището се изучават английски, немски, руски и полски език.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9859925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="" xmlns:a16="http://schemas.microsoft.com/office/drawing/2014/main" id="{4B906256-58A4-4F2B-90D5-6CA3AE5888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646" y="10"/>
            <a:ext cx="4853354" cy="3428990"/>
          </a:xfrm>
          <a:prstGeom prst="rect">
            <a:avLst/>
          </a:prstGeom>
        </p:spPr>
      </p:pic>
      <p:pic>
        <p:nvPicPr>
          <p:cNvPr id="8" name="Контейнер за съдържание 3">
            <a:extLst>
              <a:ext uri="{FF2B5EF4-FFF2-40B4-BE49-F238E27FC236}">
                <a16:creationId xmlns="" xmlns:a16="http://schemas.microsoft.com/office/drawing/2014/main" id="{BDFB15E0-9197-4D5B-A1AB-43F8CA970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7338646" y="3429000"/>
            <a:ext cx="4853354" cy="3429000"/>
          </a:xfrm>
          <a:prstGeom prst="rect">
            <a:avLst/>
          </a:prstGeom>
        </p:spPr>
      </p:pic>
      <p:sp>
        <p:nvSpPr>
          <p:cNvPr id="13" name="Freeform 10" title="right scallop background shape">
            <a:extLst>
              <a:ext uri="{FF2B5EF4-FFF2-40B4-BE49-F238E27FC236}">
                <a16:creationId xmlns="" xmlns:a16="http://schemas.microsoft.com/office/drawing/2014/main" id="{B2993EF1-19E1-473A-8A3F-1D7B249519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 title="left edge border">
            <a:extLst>
              <a:ext uri="{FF2B5EF4-FFF2-40B4-BE49-F238E27FC236}">
                <a16:creationId xmlns="" xmlns:a16="http://schemas.microsoft.com/office/drawing/2014/main" id="{F50C5101-CD9E-4E96-A827-ACA768C311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C3D3B03A-919D-49D6-A9D3-01F9A8A1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958" y="845242"/>
            <a:ext cx="6015897" cy="595515"/>
          </a:xfrm>
        </p:spPr>
        <p:txBody>
          <a:bodyPr>
            <a:normAutofit/>
          </a:bodyPr>
          <a:lstStyle/>
          <a:p>
            <a:r>
              <a:rPr lang="bg-BG" sz="2800" dirty="0"/>
              <a:t>Първият училищен звънец</a:t>
            </a:r>
          </a:p>
        </p:txBody>
      </p:sp>
      <p:pic>
        <p:nvPicPr>
          <p:cNvPr id="7" name="Контейнер за съдържание 6">
            <a:extLst>
              <a:ext uri="{FF2B5EF4-FFF2-40B4-BE49-F238E27FC236}">
                <a16:creationId xmlns="" xmlns:a16="http://schemas.microsoft.com/office/drawing/2014/main" id="{A8D757DD-B5CD-49D3-9AA3-F484C1773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958" y="2285999"/>
            <a:ext cx="5349472" cy="37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нтейнер за съдържание 3">
            <a:extLst>
              <a:ext uri="{FF2B5EF4-FFF2-40B4-BE49-F238E27FC236}">
                <a16:creationId xmlns="" xmlns:a16="http://schemas.microsoft.com/office/drawing/2014/main" id="{200A6255-1B57-4508-8E06-F0616EB093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99355" y="0"/>
            <a:ext cx="6292645" cy="6857999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CC4CD79D-0C54-41E9-9241-B7B71C17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786" y="851584"/>
            <a:ext cx="2922115" cy="652751"/>
          </a:xfrm>
        </p:spPr>
        <p:txBody>
          <a:bodyPr anchor="t">
            <a:normAutofit/>
          </a:bodyPr>
          <a:lstStyle/>
          <a:p>
            <a:r>
              <a:rPr lang="bg-BG" sz="2800" dirty="0"/>
              <a:t>АБИТУРИЕНТИ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72E8B262-3E5B-463C-BA8F-6C490A5D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786" y="1887794"/>
            <a:ext cx="3384330" cy="1297857"/>
          </a:xfrm>
        </p:spPr>
        <p:txBody>
          <a:bodyPr>
            <a:normAutofit/>
          </a:bodyPr>
          <a:lstStyle/>
          <a:p>
            <a:r>
              <a:rPr lang="bg-BG" dirty="0"/>
              <a:t>Връчване на дипломите за завършен </a:t>
            </a:r>
            <a:r>
              <a:rPr lang="en-US" dirty="0"/>
              <a:t>XII </a:t>
            </a:r>
            <a:r>
              <a:rPr lang="bg-BG" dirty="0"/>
              <a:t>клас в СУ „Св. Климент Охридски“.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1574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Контейнер за съдържание 3" descr="Картина, която съдържа лице, позиращ, изправен, закрито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862C19DF-3E23-4FD5-AD5D-DF9D42D33A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37" y="10"/>
            <a:ext cx="4156518" cy="3428990"/>
          </a:xfrm>
          <a:prstGeom prst="rect">
            <a:avLst/>
          </a:prstGeom>
        </p:spPr>
      </p:pic>
      <p:pic>
        <p:nvPicPr>
          <p:cNvPr id="5" name="Картина 4" descr="Картина, която съдържа лице, стена, закрито, мъж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44E3D211-F08B-417D-A284-6252044AFA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61737" y="3429000"/>
            <a:ext cx="4156518" cy="3429000"/>
          </a:xfrm>
          <a:prstGeom prst="rect">
            <a:avLst/>
          </a:prstGeom>
        </p:spPr>
      </p:pic>
      <p:sp>
        <p:nvSpPr>
          <p:cNvPr id="13" name="Freeform 6" title="Left scallop edge">
            <a:extLst>
              <a:ext uri="{FF2B5EF4-FFF2-40B4-BE49-F238E27FC236}">
                <a16:creationId xmlns="" xmlns:a16="http://schemas.microsoft.com/office/drawing/2014/main" id="{51EBC40F-6C27-4F1D-B4D6-3236833303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 title="right edge border">
            <a:extLst>
              <a:ext uri="{FF2B5EF4-FFF2-40B4-BE49-F238E27FC236}">
                <a16:creationId xmlns="" xmlns:a16="http://schemas.microsoft.com/office/drawing/2014/main" id="{92CE7192-9926-4B6A-A377-FB1A2628C3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FAA7AB03-A021-437D-B3AD-3A4F222E0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979" y="1865034"/>
            <a:ext cx="6908833" cy="3127931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/>
              <a:t>Сътрудничество</a:t>
            </a:r>
            <a:r>
              <a:rPr lang="ru-RU" sz="2800" dirty="0"/>
              <a:t> с </a:t>
            </a:r>
            <a:r>
              <a:rPr lang="ru-RU" sz="2800" dirty="0" err="1"/>
              <a:t>ПОЛСКОТО</a:t>
            </a:r>
            <a:r>
              <a:rPr lang="ru-RU" sz="2800" dirty="0"/>
              <a:t> </a:t>
            </a:r>
            <a:r>
              <a:rPr lang="ru-RU" sz="2800" dirty="0" err="1"/>
              <a:t>ПОСОЛСТВО</a:t>
            </a:r>
            <a:r>
              <a:rPr lang="ru-RU" sz="2800" dirty="0"/>
              <a:t>,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 err="1"/>
              <a:t>ПОЛСКИЯ</a:t>
            </a:r>
            <a:r>
              <a:rPr lang="ru-RU" sz="2800" dirty="0"/>
              <a:t> </a:t>
            </a:r>
            <a:r>
              <a:rPr lang="ru-RU" sz="2800" dirty="0" err="1"/>
              <a:t>КУЛТУРЕН</a:t>
            </a:r>
            <a:r>
              <a:rPr lang="ru-RU" sz="2800" dirty="0"/>
              <a:t> ИНСТИТУТ и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  </a:t>
            </a:r>
            <a:r>
              <a:rPr lang="ru-RU" sz="2800" dirty="0" err="1"/>
              <a:t>ВИЕТНАМСКОТО</a:t>
            </a:r>
            <a:r>
              <a:rPr lang="ru-RU" sz="2800" dirty="0"/>
              <a:t> </a:t>
            </a:r>
            <a:r>
              <a:rPr lang="ru-RU" sz="2800" dirty="0" err="1"/>
              <a:t>ПОСОЛСТВО</a:t>
            </a:r>
            <a:r>
              <a:rPr lang="ru-RU" sz="2800" dirty="0"/>
              <a:t>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81816537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Картина, която съдържа закрито, маса, лице, под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1B72DABB-4917-4D16-A3BE-E5C704B60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9" name="Freeform 6" title="Left scallop edge">
            <a:extLst>
              <a:ext uri="{FF2B5EF4-FFF2-40B4-BE49-F238E27FC236}">
                <a16:creationId xmlns="" xmlns:a16="http://schemas.microsoft.com/office/drawing/2014/main" id="{5402222E-F041-43A0-81BC-1B3F2EF765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 title="right edge border">
            <a:extLst>
              <a:ext uri="{FF2B5EF4-FFF2-40B4-BE49-F238E27FC236}">
                <a16:creationId xmlns="" xmlns:a16="http://schemas.microsoft.com/office/drawing/2014/main" id="{B80D28A2-8EA4-4EF0-9056-3BDAA7290F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C6661E1C-F82B-4600-9507-46AE2C1A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050" y="839585"/>
            <a:ext cx="6335338" cy="596023"/>
          </a:xfrm>
        </p:spPr>
        <p:txBody>
          <a:bodyPr>
            <a:normAutofit/>
          </a:bodyPr>
          <a:lstStyle/>
          <a:p>
            <a:r>
              <a:rPr lang="bg-BG" sz="2800" dirty="0"/>
              <a:t>ИЗВЪНКЛАСНИ ДЕЙНОСТИ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F5B229B3-93C0-4448-B277-4822A27A0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1991033"/>
            <a:ext cx="6335338" cy="3593591"/>
          </a:xfrm>
        </p:spPr>
        <p:txBody>
          <a:bodyPr>
            <a:normAutofit/>
          </a:bodyPr>
          <a:lstStyle/>
          <a:p>
            <a:r>
              <a:rPr lang="bg-BG" dirty="0"/>
              <a:t>Нашето училище се включи в инициативата и всеки клас организира различни мероприятия и дейности.</a:t>
            </a:r>
          </a:p>
          <a:p>
            <a:r>
              <a:rPr lang="bg-BG" dirty="0"/>
              <a:t>МОН организира и провежда Национална седмица на четенето в периода от 11 до 15 декември 2017 г.</a:t>
            </a:r>
          </a:p>
          <a:p>
            <a:r>
              <a:rPr lang="bg-BG" dirty="0"/>
              <a:t>Учениците от втори "А" клас четат любими откъси от книги, анализират героите в тях с поощрителната подкрепа на класния ръководител  г-жа Илонка Крумова.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4185045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Картина, която съдържа лице, закрито, маса, дете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B8ED34D3-4C2B-401D-8882-1D50B3784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449729" y="680347"/>
            <a:ext cx="5891781" cy="5497305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5D688988-9227-4E81-A99E-20EC61908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157" y="2514599"/>
            <a:ext cx="3384330" cy="1828799"/>
          </a:xfrm>
        </p:spPr>
        <p:txBody>
          <a:bodyPr>
            <a:normAutofit/>
          </a:bodyPr>
          <a:lstStyle/>
          <a:p>
            <a:r>
              <a:rPr lang="ru-RU" dirty="0" err="1"/>
              <a:t>Учениците</a:t>
            </a:r>
            <a:r>
              <a:rPr lang="ru-RU" dirty="0"/>
              <a:t> от 4 а </a:t>
            </a:r>
            <a:r>
              <a:rPr lang="ru-RU" dirty="0" err="1"/>
              <a:t>клас</a:t>
            </a:r>
            <a:r>
              <a:rPr lang="ru-RU" dirty="0"/>
              <a:t> с </a:t>
            </a:r>
            <a:r>
              <a:rPr lang="ru-RU" dirty="0" err="1"/>
              <a:t>класен</a:t>
            </a:r>
            <a:r>
              <a:rPr lang="ru-RU" dirty="0"/>
              <a:t> </a:t>
            </a:r>
            <a:r>
              <a:rPr lang="ru-RU" dirty="0" err="1"/>
              <a:t>ръкиводител</a:t>
            </a:r>
            <a:r>
              <a:rPr lang="ru-RU" dirty="0"/>
              <a:t> г-жа Мария </a:t>
            </a:r>
            <a:r>
              <a:rPr lang="ru-RU" dirty="0" err="1"/>
              <a:t>Трайкова</a:t>
            </a:r>
            <a:r>
              <a:rPr lang="ru-RU" dirty="0"/>
              <a:t>  </a:t>
            </a:r>
            <a:r>
              <a:rPr lang="ru-RU" dirty="0" err="1"/>
              <a:t>проведоха</a:t>
            </a:r>
            <a:r>
              <a:rPr lang="ru-RU" dirty="0"/>
              <a:t> </a:t>
            </a:r>
            <a:r>
              <a:rPr lang="ru-RU" dirty="0" err="1"/>
              <a:t>състезание</a:t>
            </a:r>
            <a:r>
              <a:rPr lang="ru-RU" dirty="0"/>
              <a:t> за  "</a:t>
            </a:r>
            <a:r>
              <a:rPr lang="ru-RU" dirty="0" err="1"/>
              <a:t>Най-добър</a:t>
            </a:r>
            <a:r>
              <a:rPr lang="ru-RU" dirty="0"/>
              <a:t> </a:t>
            </a:r>
            <a:r>
              <a:rPr lang="ru-RU" dirty="0" err="1"/>
              <a:t>четец</a:t>
            </a:r>
            <a:r>
              <a:rPr lang="ru-RU" dirty="0"/>
              <a:t>".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8316842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Картина, която съдържа лице, закрито, стена, таван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9761A1EF-948D-4D34-A904-7ABD725FB6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4157" y="359033"/>
            <a:ext cx="6775362" cy="3069967"/>
          </a:xfrm>
          <a:prstGeom prst="rect">
            <a:avLst/>
          </a:prstGeom>
        </p:spPr>
      </p:pic>
      <p:pic>
        <p:nvPicPr>
          <p:cNvPr id="4" name="Картина 3" descr="Картина, която съдържа лице, под, закрито, стена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3269755E-20F3-4F98-AC0E-02B4234A05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4157" y="3605398"/>
            <a:ext cx="6787844" cy="3075623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F4C713C6-4414-434F-B0D8-EC3D2E24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790212"/>
            <a:ext cx="4027793" cy="1242687"/>
          </a:xfrm>
        </p:spPr>
        <p:txBody>
          <a:bodyPr anchor="t">
            <a:noAutofit/>
          </a:bodyPr>
          <a:lstStyle/>
          <a:p>
            <a:r>
              <a:rPr lang="ru-RU" sz="2800" dirty="0"/>
              <a:t>Кампания „Успели </a:t>
            </a:r>
            <a:r>
              <a:rPr lang="ru-RU" sz="2800" dirty="0" err="1"/>
              <a:t>българи</a:t>
            </a:r>
            <a:r>
              <a:rPr lang="ru-RU" sz="2800" dirty="0"/>
              <a:t> </a:t>
            </a:r>
            <a:r>
              <a:rPr lang="ru-RU" sz="2800" dirty="0" err="1"/>
              <a:t>дават</a:t>
            </a:r>
            <a:r>
              <a:rPr lang="ru-RU" sz="2800" dirty="0"/>
              <a:t> </a:t>
            </a:r>
            <a:r>
              <a:rPr lang="ru-RU" sz="2800" dirty="0" err="1"/>
              <a:t>личен</a:t>
            </a:r>
            <a:r>
              <a:rPr lang="ru-RU" sz="2800" dirty="0"/>
              <a:t> пример“ – </a:t>
            </a:r>
            <a:r>
              <a:rPr lang="ru-RU" sz="2800" dirty="0" err="1"/>
              <a:t>среща</a:t>
            </a:r>
            <a:r>
              <a:rPr lang="ru-RU" sz="2800" dirty="0"/>
              <a:t> </a:t>
            </a:r>
            <a:br>
              <a:rPr lang="ru-RU" sz="2800" dirty="0"/>
            </a:br>
            <a:endParaRPr lang="bg-BG" sz="28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B869B2F4-F2BE-4192-96D7-94A056D7A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524355"/>
            <a:ext cx="3538776" cy="2300747"/>
          </a:xfrm>
        </p:spPr>
        <p:txBody>
          <a:bodyPr>
            <a:normAutofit/>
          </a:bodyPr>
          <a:lstStyle/>
          <a:p>
            <a:r>
              <a:rPr lang="bg-BG" dirty="0"/>
              <a:t>с Боби Ваклинов, Богомил Грозев, Ники Кънчев, Костадин Филипов, Кристина Кръстева, Бояна Бояджиева, арх. Пламен Мирянов и Искрен Иванов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8634476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нтейнер за съдържание 3">
            <a:extLst>
              <a:ext uri="{FF2B5EF4-FFF2-40B4-BE49-F238E27FC236}">
                <a16:creationId xmlns="" xmlns:a16="http://schemas.microsoft.com/office/drawing/2014/main" id="{079B97B7-8AB6-4407-A354-949B035F2B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2" name="Freeform 10" title="right scallop background shape">
            <a:extLst>
              <a:ext uri="{FF2B5EF4-FFF2-40B4-BE49-F238E27FC236}">
                <a16:creationId xmlns="" xmlns:a16="http://schemas.microsoft.com/office/drawing/2014/main" id="{E1CE536E-134A-4A35-900B-30F927D5B5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 title="left edge border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3482DBC7-2413-4231-BD47-416B1E9C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64" y="844989"/>
            <a:ext cx="3880691" cy="925208"/>
          </a:xfrm>
        </p:spPr>
        <p:txBody>
          <a:bodyPr>
            <a:normAutofit/>
          </a:bodyPr>
          <a:lstStyle/>
          <a:p>
            <a:r>
              <a:rPr lang="bg-BG" sz="2800" dirty="0"/>
              <a:t>ПРОФЕСИОНАЛНО УСЪВЪРШЕНСТВАНЕ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CD5CC9C9-F671-4005-B9BB-489A811F6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45" y="2034889"/>
            <a:ext cx="6015897" cy="3052915"/>
          </a:xfrm>
        </p:spPr>
        <p:txBody>
          <a:bodyPr>
            <a:normAutofit/>
          </a:bodyPr>
          <a:lstStyle/>
          <a:p>
            <a:r>
              <a:rPr lang="bg-BG" dirty="0"/>
              <a:t>Учителите от 15. СУ “Адам Мицкевич “ продължиха своето професионално усъвършенстване с обучение в Охрид и Тирана. Голяма част от учителите се включиха и  в обучение за придобиване на </a:t>
            </a:r>
            <a:r>
              <a:rPr lang="bg-BG" dirty="0" err="1"/>
              <a:t>ПКС</a:t>
            </a:r>
            <a:r>
              <a:rPr lang="bg-BG" dirty="0"/>
              <a:t>. Организирано бе обучение на тема “ Разпознаване на насилието и ситуациите на децата в риск, превенция и работа с проблема “.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19496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нтейнер за съдържание 3" descr="Картина, която съдържа лице, закрито, хора, стена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584A9598-5D08-4F6D-868B-5AC7DE6EA9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214" y="1574272"/>
            <a:ext cx="5995465" cy="44966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0C08CABB-52DE-45C3-BCA1-E741A712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587" y="787128"/>
            <a:ext cx="4424516" cy="1120877"/>
          </a:xfrm>
        </p:spPr>
        <p:txBody>
          <a:bodyPr anchor="t">
            <a:normAutofit fontScale="90000"/>
          </a:bodyPr>
          <a:lstStyle/>
          <a:p>
            <a:r>
              <a:rPr lang="ru-RU" sz="2800" dirty="0" err="1"/>
              <a:t>ДИСКУСИЯ</a:t>
            </a:r>
            <a:r>
              <a:rPr lang="ru-RU" sz="2800" dirty="0"/>
              <a:t> на тема </a:t>
            </a:r>
            <a:br>
              <a:rPr lang="ru-RU" sz="2800" dirty="0"/>
            </a:br>
            <a:r>
              <a:rPr lang="ru-RU" sz="2800" dirty="0"/>
              <a:t>“Не на </a:t>
            </a:r>
            <a:r>
              <a:rPr lang="ru-RU" sz="2800" dirty="0" err="1"/>
              <a:t>агресията</a:t>
            </a:r>
            <a:r>
              <a:rPr lang="ru-RU" sz="2800" dirty="0"/>
              <a:t>“ </a:t>
            </a:r>
            <a:br>
              <a:rPr lang="ru-RU" sz="2800" dirty="0"/>
            </a:b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21168008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0E133DA2-CBF8-4D95-B151-0FC43D1302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646" y="10"/>
            <a:ext cx="4853354" cy="3428990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="" xmlns:a16="http://schemas.microsoft.com/office/drawing/2014/main" id="{61F5D5C7-4ABD-4D52-AA4A-5C64A174C5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646" y="3429000"/>
            <a:ext cx="4853354" cy="3429000"/>
          </a:xfrm>
          <a:prstGeom prst="rect">
            <a:avLst/>
          </a:prstGeom>
        </p:spPr>
      </p:pic>
      <p:sp>
        <p:nvSpPr>
          <p:cNvPr id="16" name="Freeform 10" title="right scallop background shape">
            <a:extLst>
              <a:ext uri="{FF2B5EF4-FFF2-40B4-BE49-F238E27FC236}">
                <a16:creationId xmlns="" xmlns:a16="http://schemas.microsoft.com/office/drawing/2014/main" id="{B2993EF1-19E1-473A-8A3F-1D7B249519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 11" title="left edge border">
            <a:extLst>
              <a:ext uri="{FF2B5EF4-FFF2-40B4-BE49-F238E27FC236}">
                <a16:creationId xmlns="" xmlns:a16="http://schemas.microsoft.com/office/drawing/2014/main" id="{F50C5101-CD9E-4E96-A827-ACA768C311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994A92B4-240F-4757-A530-DBD15E6D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62" y="680397"/>
            <a:ext cx="6015897" cy="925208"/>
          </a:xfrm>
        </p:spPr>
        <p:txBody>
          <a:bodyPr>
            <a:normAutofit fontScale="90000"/>
          </a:bodyPr>
          <a:lstStyle/>
          <a:p>
            <a:r>
              <a:rPr lang="bg-BG" sz="3200"/>
              <a:t>Ученици от 15. СУ - специални гости в Народното събрание</a:t>
            </a:r>
            <a:br>
              <a:rPr lang="bg-BG" sz="3200"/>
            </a:br>
            <a:endParaRPr lang="bg-BG" sz="320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98E58C54-350D-48E7-ACEB-A50EFC7F4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2979173"/>
          </a:xfrm>
        </p:spPr>
        <p:txBody>
          <a:bodyPr>
            <a:normAutofit/>
          </a:bodyPr>
          <a:lstStyle/>
          <a:p>
            <a:r>
              <a:rPr lang="bg-BG" dirty="0"/>
              <a:t>На 14.02.2018 г.  по покана на Анна Александрова - народен представител, специални гости   на Народното събрание бяха ученици и преподаватели от 15. СУ „Адам Мицкевич“. Председателят на Народното събрание г-жа Цвета Караянчева посрещна над 40 деца и   техните  класни ръководители  в Клуба на народния представител. </a:t>
            </a:r>
          </a:p>
        </p:txBody>
      </p:sp>
    </p:spTree>
    <p:extLst>
      <p:ext uri="{BB962C8B-B14F-4D97-AF65-F5344CB8AC3E}">
        <p14:creationId xmlns:p14="http://schemas.microsoft.com/office/powerpoint/2010/main" val="41860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Картина, която съдържа под, закрито, стена, лице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15A54F7E-BB39-45A9-9A18-6610B9F35A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646" y="10"/>
            <a:ext cx="4853354" cy="3428990"/>
          </a:xfrm>
          <a:prstGeom prst="rect">
            <a:avLst/>
          </a:prstGeom>
        </p:spPr>
      </p:pic>
      <p:pic>
        <p:nvPicPr>
          <p:cNvPr id="8" name="Картина 7" descr="Картина, която съдържа лице, закрито, таван, стена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62A3D35C-86BA-498E-94FD-F68F6BDB8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646" y="3429000"/>
            <a:ext cx="4853354" cy="3429000"/>
          </a:xfrm>
          <a:prstGeom prst="rect">
            <a:avLst/>
          </a:prstGeom>
        </p:spPr>
      </p:pic>
      <p:sp>
        <p:nvSpPr>
          <p:cNvPr id="13" name="Freeform 10" title="right scallop background shape">
            <a:extLst>
              <a:ext uri="{FF2B5EF4-FFF2-40B4-BE49-F238E27FC236}">
                <a16:creationId xmlns="" xmlns:a16="http://schemas.microsoft.com/office/drawing/2014/main" id="{B2993EF1-19E1-473A-8A3F-1D7B249519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 title="left edge border">
            <a:extLst>
              <a:ext uri="{FF2B5EF4-FFF2-40B4-BE49-F238E27FC236}">
                <a16:creationId xmlns="" xmlns:a16="http://schemas.microsoft.com/office/drawing/2014/main" id="{F50C5101-CD9E-4E96-A827-ACA768C311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E96822D6-DF87-4786-B52A-A38140FA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ru-RU" sz="2400" dirty="0"/>
              <a:t>15</a:t>
            </a:r>
            <a:r>
              <a:rPr lang="en-US" sz="2400" dirty="0"/>
              <a:t>.</a:t>
            </a:r>
            <a:r>
              <a:rPr lang="ru-RU" sz="2400" dirty="0"/>
              <a:t> СУ „Адам Мицкевич“ </a:t>
            </a:r>
            <a:r>
              <a:rPr lang="ru-RU" sz="2400" dirty="0" err="1"/>
              <a:t>представи</a:t>
            </a:r>
            <a:r>
              <a:rPr lang="ru-RU" sz="2400" dirty="0"/>
              <a:t> концерт-</a:t>
            </a:r>
            <a:r>
              <a:rPr lang="ru-RU" sz="2400" dirty="0" err="1"/>
              <a:t>спектакъл</a:t>
            </a:r>
            <a:r>
              <a:rPr lang="ru-RU" sz="2400" dirty="0"/>
              <a:t> по повод 140 </a:t>
            </a:r>
            <a:r>
              <a:rPr lang="ru-RU" sz="2400" dirty="0" err="1"/>
              <a:t>години</a:t>
            </a:r>
            <a:r>
              <a:rPr lang="ru-RU" sz="2400" dirty="0"/>
              <a:t> от </a:t>
            </a:r>
            <a:r>
              <a:rPr lang="ru-RU" sz="2400" dirty="0" err="1"/>
              <a:t>Освобождението</a:t>
            </a:r>
            <a:r>
              <a:rPr lang="ru-RU" sz="2400" dirty="0"/>
              <a:t> на </a:t>
            </a:r>
            <a:r>
              <a:rPr lang="ru-RU" sz="2400" dirty="0" err="1"/>
              <a:t>България</a:t>
            </a:r>
            <a:r>
              <a:rPr lang="ru-RU" sz="2400" dirty="0"/>
              <a:t>.</a:t>
            </a:r>
            <a:endParaRPr lang="bg-BG" sz="24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8EB6BB9E-90C9-4A51-959F-CE9392050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 err="1"/>
              <a:t>Знанията</a:t>
            </a:r>
            <a:r>
              <a:rPr lang="ru-RU" dirty="0"/>
              <a:t> на </a:t>
            </a:r>
            <a:r>
              <a:rPr lang="ru-RU" dirty="0" err="1"/>
              <a:t>учениците</a:t>
            </a:r>
            <a:r>
              <a:rPr lang="ru-RU" dirty="0"/>
              <a:t> от проект „</a:t>
            </a:r>
            <a:r>
              <a:rPr lang="ru-RU" dirty="0" err="1"/>
              <a:t>Твоят</a:t>
            </a:r>
            <a:r>
              <a:rPr lang="ru-RU" dirty="0"/>
              <a:t> час“ и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извънкласни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бяха</a:t>
            </a:r>
            <a:r>
              <a:rPr lang="ru-RU" dirty="0"/>
              <a:t> </a:t>
            </a:r>
            <a:r>
              <a:rPr lang="ru-RU" dirty="0" err="1"/>
              <a:t>представени</a:t>
            </a:r>
            <a:r>
              <a:rPr lang="ru-RU" dirty="0"/>
              <a:t> пред </a:t>
            </a:r>
            <a:r>
              <a:rPr lang="ru-RU" dirty="0" err="1"/>
              <a:t>новите</a:t>
            </a:r>
            <a:r>
              <a:rPr lang="ru-RU" dirty="0"/>
              <a:t> </a:t>
            </a:r>
            <a:r>
              <a:rPr lang="bg-BG" dirty="0"/>
              <a:t>ни</a:t>
            </a:r>
            <a:r>
              <a:rPr lang="ru-RU" dirty="0"/>
              <a:t> приятели от проект „</a:t>
            </a:r>
            <a:r>
              <a:rPr lang="ru-RU" dirty="0" err="1"/>
              <a:t>Моасон</a:t>
            </a:r>
            <a:r>
              <a:rPr lang="ru-RU" dirty="0"/>
              <a:t>“ по </a:t>
            </a:r>
            <a:r>
              <a:rPr lang="ru-RU" dirty="0" err="1"/>
              <a:t>темата</a:t>
            </a:r>
            <a:r>
              <a:rPr lang="ru-RU" dirty="0"/>
              <a:t>: „</a:t>
            </a:r>
            <a:r>
              <a:rPr lang="ru-RU" dirty="0" err="1"/>
              <a:t>Включване</a:t>
            </a:r>
            <a:r>
              <a:rPr lang="ru-RU" dirty="0"/>
              <a:t>, </a:t>
            </a:r>
            <a:r>
              <a:rPr lang="ru-RU" dirty="0" err="1"/>
              <a:t>принципи</a:t>
            </a:r>
            <a:r>
              <a:rPr lang="ru-RU" dirty="0"/>
              <a:t> на </a:t>
            </a:r>
            <a:r>
              <a:rPr lang="ru-RU" dirty="0" err="1"/>
              <a:t>равнопоставеност</a:t>
            </a:r>
            <a:r>
              <a:rPr lang="ru-RU" dirty="0"/>
              <a:t>, постоянство в училище, </a:t>
            </a:r>
            <a:r>
              <a:rPr lang="ru-RU" dirty="0" err="1"/>
              <a:t>отваряне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Европа“.</a:t>
            </a:r>
          </a:p>
          <a:p>
            <a:pPr algn="just">
              <a:lnSpc>
                <a:spcPct val="100000"/>
              </a:lnSpc>
            </a:pPr>
            <a:r>
              <a:rPr lang="ru-RU" dirty="0" err="1"/>
              <a:t>Богатата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включваше</a:t>
            </a:r>
            <a:r>
              <a:rPr lang="ru-RU" dirty="0"/>
              <a:t> </a:t>
            </a:r>
            <a:r>
              <a:rPr lang="ru-RU" dirty="0" err="1"/>
              <a:t>изпълнения</a:t>
            </a:r>
            <a:r>
              <a:rPr lang="ru-RU" dirty="0"/>
              <a:t> на хор „</a:t>
            </a:r>
            <a:r>
              <a:rPr lang="ru-RU" dirty="0" err="1"/>
              <a:t>Вечният</a:t>
            </a:r>
            <a:r>
              <a:rPr lang="ru-RU" dirty="0"/>
              <a:t> </a:t>
            </a:r>
            <a:r>
              <a:rPr lang="ru-RU" dirty="0" err="1"/>
              <a:t>извор</a:t>
            </a:r>
            <a:r>
              <a:rPr lang="ru-RU" dirty="0"/>
              <a:t>“;</a:t>
            </a:r>
          </a:p>
          <a:p>
            <a:pPr algn="just">
              <a:lnSpc>
                <a:spcPct val="100000"/>
              </a:lnSpc>
            </a:pPr>
            <a:r>
              <a:rPr lang="ru-RU" dirty="0" err="1"/>
              <a:t>Децата</a:t>
            </a:r>
            <a:r>
              <a:rPr lang="ru-RU" dirty="0"/>
              <a:t>  </a:t>
            </a:r>
            <a:r>
              <a:rPr lang="ru-RU" dirty="0" err="1"/>
              <a:t>показаха</a:t>
            </a:r>
            <a:r>
              <a:rPr lang="ru-RU" dirty="0"/>
              <a:t> </a:t>
            </a:r>
            <a:r>
              <a:rPr lang="ru-RU" dirty="0" err="1"/>
              <a:t>знанията</a:t>
            </a:r>
            <a:r>
              <a:rPr lang="ru-RU" dirty="0"/>
              <a:t> си по </a:t>
            </a:r>
            <a:r>
              <a:rPr lang="ru-RU" dirty="0" err="1"/>
              <a:t>полски</a:t>
            </a:r>
            <a:r>
              <a:rPr lang="ru-RU" dirty="0"/>
              <a:t> </a:t>
            </a:r>
            <a:r>
              <a:rPr lang="ru-RU" dirty="0" err="1"/>
              <a:t>език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сценката</a:t>
            </a:r>
            <a:r>
              <a:rPr lang="ru-RU" dirty="0"/>
              <a:t> „</a:t>
            </a:r>
            <a:r>
              <a:rPr lang="ru-RU" dirty="0" err="1"/>
              <a:t>Птиче</a:t>
            </a:r>
            <a:r>
              <a:rPr lang="ru-RU" dirty="0"/>
              <a:t> радио“, балет </a:t>
            </a:r>
            <a:r>
              <a:rPr lang="ru-RU" dirty="0" err="1"/>
              <a:t>Диверсо</a:t>
            </a:r>
            <a:r>
              <a:rPr lang="ru-RU" dirty="0"/>
              <a:t> покори </a:t>
            </a:r>
            <a:r>
              <a:rPr lang="ru-RU" dirty="0" err="1"/>
              <a:t>публиката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своя </a:t>
            </a:r>
            <a:r>
              <a:rPr lang="ru-RU" dirty="0" err="1"/>
              <a:t>танц</a:t>
            </a:r>
            <a:r>
              <a:rPr lang="ru-RU" dirty="0"/>
              <a:t>.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2603797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D6CE9D5-28BB-4329-B5E2-B06131F27F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11" title="right scallop background shape">
            <a:extLst>
              <a:ext uri="{FF2B5EF4-FFF2-40B4-BE49-F238E27FC236}">
                <a16:creationId xmlns="" xmlns:a16="http://schemas.microsoft.com/office/drawing/2014/main" id="{E2B1BC2F-AEBF-4990-A7F9-197AAF28BC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 title="left edge border">
            <a:extLst>
              <a:ext uri="{FF2B5EF4-FFF2-40B4-BE49-F238E27FC236}">
                <a16:creationId xmlns="" xmlns:a16="http://schemas.microsoft.com/office/drawing/2014/main" id="{8D9F7D40-5D59-4F59-A331-D8F7710AC9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8CB0850E-76FE-4DDD-BEBA-9304920A77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33" y="1196998"/>
            <a:ext cx="6179871" cy="4171414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75010E46-E99A-4BDC-812B-FD09ADAD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751" y="1196998"/>
            <a:ext cx="3179162" cy="4224528"/>
          </a:xfrm>
        </p:spPr>
        <p:txBody>
          <a:bodyPr>
            <a:normAutofit fontScale="92500"/>
          </a:bodyPr>
          <a:lstStyle/>
          <a:p>
            <a:r>
              <a:rPr lang="bg-BG" sz="2400" dirty="0">
                <a:solidFill>
                  <a:schemeClr val="bg1"/>
                </a:solidFill>
              </a:rPr>
              <a:t>При нас обучение и възпитание получават ученици от Иран, Ирак, Ливан, Сирия, Египет, Виетнам, Китай, Афганистан, Грузия. В училището се обучават и ученици от ромски и турски етноси и деца от кризисен център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83295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нтейнер за съдържание 3">
            <a:extLst>
              <a:ext uri="{FF2B5EF4-FFF2-40B4-BE49-F238E27FC236}">
                <a16:creationId xmlns="" xmlns:a16="http://schemas.microsoft.com/office/drawing/2014/main" id="{CB98A07A-E13F-42F2-9D9E-0CFE2A715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646" y="10"/>
            <a:ext cx="4853354" cy="3428990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="" xmlns:a16="http://schemas.microsoft.com/office/drawing/2014/main" id="{8CB333F5-D529-411B-AF0E-39A496ADA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646" y="3429000"/>
            <a:ext cx="4853354" cy="3429000"/>
          </a:xfrm>
          <a:prstGeom prst="rect">
            <a:avLst/>
          </a:prstGeom>
        </p:spPr>
      </p:pic>
      <p:sp>
        <p:nvSpPr>
          <p:cNvPr id="13" name="Freeform 10" title="right scallop background shape">
            <a:extLst>
              <a:ext uri="{FF2B5EF4-FFF2-40B4-BE49-F238E27FC236}">
                <a16:creationId xmlns="" xmlns:a16="http://schemas.microsoft.com/office/drawing/2014/main" id="{B2993EF1-19E1-473A-8A3F-1D7B249519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 title="left edge border">
            <a:extLst>
              <a:ext uri="{FF2B5EF4-FFF2-40B4-BE49-F238E27FC236}">
                <a16:creationId xmlns="" xmlns:a16="http://schemas.microsoft.com/office/drawing/2014/main" id="{F50C5101-CD9E-4E96-A827-ACA768C311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2F9CC541-7545-4602-A603-9AA5F2617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51" y="2418737"/>
            <a:ext cx="6015897" cy="2344993"/>
          </a:xfrm>
        </p:spPr>
        <p:txBody>
          <a:bodyPr>
            <a:normAutofit/>
          </a:bodyPr>
          <a:lstStyle/>
          <a:p>
            <a:r>
              <a:rPr lang="bg-BG"/>
              <a:t>Първокласниците показаха какво са научили в часовете по английски език от проект „Твоят час“. </a:t>
            </a:r>
          </a:p>
          <a:p>
            <a:r>
              <a:rPr lang="bg-BG"/>
              <a:t>Румяна Александрова и Йордан Гоцев показаха невероятна грация и изящество със своя модерен танц. Фолклорен ансамбъл „Боговица“ закри концерта с китно българско хоро.</a:t>
            </a:r>
          </a:p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934482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D6CE9D5-28BB-4329-B5E2-B06131F27F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11" title="right scallop background shape">
            <a:extLst>
              <a:ext uri="{FF2B5EF4-FFF2-40B4-BE49-F238E27FC236}">
                <a16:creationId xmlns="" xmlns:a16="http://schemas.microsoft.com/office/drawing/2014/main" id="{E2B1BC2F-AEBF-4990-A7F9-197AAF28BC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 title="left edge border">
            <a:extLst>
              <a:ext uri="{FF2B5EF4-FFF2-40B4-BE49-F238E27FC236}">
                <a16:creationId xmlns="" xmlns:a16="http://schemas.microsoft.com/office/drawing/2014/main" id="{8D9F7D40-5D59-4F59-A331-D8F7710AC9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A1954B4A-A258-4B04-A43D-6C0A0D48E2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27" y="1046554"/>
            <a:ext cx="5978273" cy="4483706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BF331C41-C0A6-4270-9762-B36F7FACD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459382" cy="943897"/>
          </a:xfrm>
        </p:spPr>
        <p:txBody>
          <a:bodyPr anchor="b">
            <a:normAutofit/>
          </a:bodyPr>
          <a:lstStyle/>
          <a:p>
            <a:r>
              <a:rPr lang="bg-BG" sz="2800" dirty="0">
                <a:solidFill>
                  <a:schemeClr val="accent1"/>
                </a:solidFill>
              </a:rPr>
              <a:t>МАТЕРИАЛНА БАЗА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9D88C17A-3CB9-4CDD-BBEE-0AEA2D77B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r>
              <a:rPr lang="bg-BG" sz="1800" dirty="0">
                <a:solidFill>
                  <a:schemeClr val="bg1"/>
                </a:solidFill>
              </a:rPr>
              <a:t>Училището разполага с 7 жични и безжични интерактивни дъски, които осигуряват сигурност, удобство и мобилност в обучителния процес.</a:t>
            </a:r>
          </a:p>
          <a:p>
            <a:r>
              <a:rPr lang="bg-BG" sz="1800" dirty="0">
                <a:solidFill>
                  <a:schemeClr val="bg1"/>
                </a:solidFill>
              </a:rPr>
              <a:t>Учителите разполагат с 26 лаптопа и 11 проектора, допринасящи за качествена работа на целия педагогически колектив.</a:t>
            </a:r>
          </a:p>
          <a:p>
            <a:endParaRPr lang="bg-BG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6438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Картина, която съдържа стена, закрито, лице, маса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A1BAF47E-D78F-4D7D-9A95-DBE8FAD66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040" y="1824099"/>
            <a:ext cx="5176744" cy="3721295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4027ACA2-F695-4951-9983-01A516CF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6"/>
            <a:ext cx="4842131" cy="829734"/>
          </a:xfrm>
        </p:spPr>
        <p:txBody>
          <a:bodyPr>
            <a:normAutofit/>
          </a:bodyPr>
          <a:lstStyle/>
          <a:p>
            <a:r>
              <a:rPr lang="bg-BG" sz="4400" dirty="0"/>
              <a:t>МАТЕРИАЛНА БАЗА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7D0BBBD3-A3EB-464F-9EF9-648385B5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217282"/>
            <a:ext cx="4363595" cy="2934927"/>
          </a:xfrm>
        </p:spPr>
        <p:txBody>
          <a:bodyPr>
            <a:normAutofit/>
          </a:bodyPr>
          <a:lstStyle/>
          <a:p>
            <a:r>
              <a:rPr lang="bg-BG">
                <a:solidFill>
                  <a:schemeClr val="tx1"/>
                </a:solidFill>
              </a:rPr>
              <a:t>По Националната програма “Осигуряване на съвременна образователна среда“ на Министерския съвет – Модул  “Подобряване на условията за лабораторна  и експериментална  работа“ са обновени и кабинетите по биология, химия и физика.</a:t>
            </a:r>
          </a:p>
          <a:p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5506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D6CE9D5-28BB-4329-B5E2-B06131F27F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11" title="right scallop background shape">
            <a:extLst>
              <a:ext uri="{FF2B5EF4-FFF2-40B4-BE49-F238E27FC236}">
                <a16:creationId xmlns="" xmlns:a16="http://schemas.microsoft.com/office/drawing/2014/main" id="{E2B1BC2F-AEBF-4990-A7F9-197AAF28BC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 title="left edge border">
            <a:extLst>
              <a:ext uri="{FF2B5EF4-FFF2-40B4-BE49-F238E27FC236}">
                <a16:creationId xmlns="" xmlns:a16="http://schemas.microsoft.com/office/drawing/2014/main" id="{8D9F7D40-5D59-4F59-A331-D8F7710AC9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FA111505-F83D-4255-9D21-7BFE37A05F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27" y="1462072"/>
            <a:ext cx="5978273" cy="3698096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59D4557F-F102-4FD4-A5DC-50E7A2314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83666"/>
            <a:ext cx="3090672" cy="97840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bg-BG" sz="2800" dirty="0">
                <a:solidFill>
                  <a:schemeClr val="accent1"/>
                </a:solidFill>
              </a:rPr>
              <a:t>ИЗНЕСЕНИ УРОЦИ - ЗЕЛЕНО УЧИЛИЩЕ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F5EE479C-1308-4AD3-B9E6-559B7A349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817297"/>
            <a:ext cx="3090672" cy="4224528"/>
          </a:xfrm>
        </p:spPr>
        <p:txBody>
          <a:bodyPr>
            <a:normAutofit fontScale="92500" lnSpcReduction="20000"/>
          </a:bodyPr>
          <a:lstStyle/>
          <a:p>
            <a:r>
              <a:rPr lang="bg-BG" sz="2400" dirty="0" err="1">
                <a:solidFill>
                  <a:schemeClr val="bg1"/>
                </a:solidFill>
              </a:rPr>
              <a:t>IIIа</a:t>
            </a:r>
            <a:r>
              <a:rPr lang="bg-BG" sz="2400" dirty="0">
                <a:solidFill>
                  <a:schemeClr val="bg1"/>
                </a:solidFill>
              </a:rPr>
              <a:t>,  </a:t>
            </a:r>
            <a:r>
              <a:rPr lang="bg-BG" sz="2400" dirty="0" err="1">
                <a:solidFill>
                  <a:schemeClr val="bg1"/>
                </a:solidFill>
              </a:rPr>
              <a:t>IVа,б,в</a:t>
            </a:r>
            <a:r>
              <a:rPr lang="bg-BG" sz="2400" dirty="0">
                <a:solidFill>
                  <a:schemeClr val="bg1"/>
                </a:solidFill>
              </a:rPr>
              <a:t>, </a:t>
            </a:r>
            <a:r>
              <a:rPr lang="bg-BG" sz="2400" dirty="0" err="1">
                <a:solidFill>
                  <a:schemeClr val="bg1"/>
                </a:solidFill>
              </a:rPr>
              <a:t>VIа</a:t>
            </a:r>
            <a:r>
              <a:rPr lang="bg-BG" sz="2400" dirty="0">
                <a:solidFill>
                  <a:schemeClr val="bg1"/>
                </a:solidFill>
              </a:rPr>
              <a:t> клас бяха на Зелено училище в с. Баня, Разложко. Те се запознаха с “История славянобългарска”, посетиха църквата в с Добърско, облякоха се в народни носии и имаха урок по народни танци в къща за гости “Дешка“.</a:t>
            </a:r>
          </a:p>
          <a:p>
            <a:endParaRPr lang="bg-BG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D6CE9D5-28BB-4329-B5E2-B06131F27F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11" title="right scallop background shape">
            <a:extLst>
              <a:ext uri="{FF2B5EF4-FFF2-40B4-BE49-F238E27FC236}">
                <a16:creationId xmlns="" xmlns:a16="http://schemas.microsoft.com/office/drawing/2014/main" id="{E2B1BC2F-AEBF-4990-A7F9-197AAF28BC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 title="left edge border">
            <a:extLst>
              <a:ext uri="{FF2B5EF4-FFF2-40B4-BE49-F238E27FC236}">
                <a16:creationId xmlns="" xmlns:a16="http://schemas.microsoft.com/office/drawing/2014/main" id="{8D9F7D40-5D59-4F59-A331-D8F7710AC9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7A757F0F-F199-47B9-AC20-1F4AEE746A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27" y="1255992"/>
            <a:ext cx="5978273" cy="4623601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9275BA65-AE3A-4D9E-A328-5828E8CF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bg-BG" sz="2400" dirty="0">
                <a:solidFill>
                  <a:schemeClr val="accent1"/>
                </a:solidFill>
              </a:rPr>
              <a:t>УРОК – НАЦИОНАЛЕН ИСТОРИЧЕСКИ МУЗЕЙ</a:t>
            </a:r>
            <a:br>
              <a:rPr lang="bg-BG" sz="2400" dirty="0">
                <a:solidFill>
                  <a:schemeClr val="accent1"/>
                </a:solidFill>
              </a:rPr>
            </a:br>
            <a:endParaRPr lang="bg-BG" sz="2400" dirty="0">
              <a:solidFill>
                <a:schemeClr val="accent1"/>
              </a:soli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EF5AE72C-299E-40F5-A440-7518CD7C5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На 31. март 2017 г. </a:t>
            </a:r>
            <a:r>
              <a:rPr lang="ru-RU" dirty="0" err="1">
                <a:solidFill>
                  <a:schemeClr val="bg1"/>
                </a:solidFill>
              </a:rPr>
              <a:t>учениците</a:t>
            </a:r>
            <a:r>
              <a:rPr lang="ru-RU" dirty="0">
                <a:solidFill>
                  <a:schemeClr val="bg1"/>
                </a:solidFill>
              </a:rPr>
              <a:t> от  5  и 6 </a:t>
            </a:r>
            <a:r>
              <a:rPr lang="ru-RU" dirty="0" err="1">
                <a:solidFill>
                  <a:schemeClr val="bg1"/>
                </a:solidFill>
              </a:rPr>
              <a:t>класове</a:t>
            </a:r>
            <a:r>
              <a:rPr lang="ru-RU" dirty="0">
                <a:solidFill>
                  <a:schemeClr val="bg1"/>
                </a:solidFill>
              </a:rPr>
              <a:t> на 15. СУ „А. Мицкевич”, </a:t>
            </a:r>
            <a:r>
              <a:rPr lang="ru-RU" dirty="0" err="1">
                <a:solidFill>
                  <a:schemeClr val="bg1"/>
                </a:solidFill>
              </a:rPr>
              <a:t>придружавани</a:t>
            </a:r>
            <a:r>
              <a:rPr lang="ru-RU" dirty="0">
                <a:solidFill>
                  <a:schemeClr val="bg1"/>
                </a:solidFill>
              </a:rPr>
              <a:t> от г-жа Елена Николова и г-н </a:t>
            </a:r>
            <a:r>
              <a:rPr lang="ru-RU" dirty="0" err="1">
                <a:solidFill>
                  <a:schemeClr val="bg1"/>
                </a:solidFill>
              </a:rPr>
              <a:t>Евгени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Ганчев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проведоха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екскурзия</a:t>
            </a:r>
            <a:r>
              <a:rPr lang="ru-RU" dirty="0">
                <a:solidFill>
                  <a:schemeClr val="bg1"/>
                </a:solidFill>
              </a:rPr>
              <a:t> с </a:t>
            </a:r>
            <a:r>
              <a:rPr lang="ru-RU" dirty="0" err="1">
                <a:solidFill>
                  <a:schemeClr val="bg1"/>
                </a:solidFill>
              </a:rPr>
              <a:t>учебна</a:t>
            </a:r>
            <a:r>
              <a:rPr lang="ru-RU" dirty="0">
                <a:solidFill>
                  <a:schemeClr val="bg1"/>
                </a:solidFill>
              </a:rPr>
              <a:t> цел по маршрут 15. СУ – Национален исторически музей, </a:t>
            </a:r>
            <a:r>
              <a:rPr lang="ru-RU" dirty="0" err="1">
                <a:solidFill>
                  <a:schemeClr val="bg1"/>
                </a:solidFill>
              </a:rPr>
              <a:t>Боянската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черква</a:t>
            </a:r>
            <a:r>
              <a:rPr lang="ru-RU" dirty="0">
                <a:solidFill>
                  <a:schemeClr val="bg1"/>
                </a:solidFill>
              </a:rPr>
              <a:t>, Храм-</a:t>
            </a:r>
            <a:r>
              <a:rPr lang="ru-RU" dirty="0" err="1">
                <a:solidFill>
                  <a:schemeClr val="bg1"/>
                </a:solidFill>
              </a:rPr>
              <a:t>паметник</a:t>
            </a:r>
            <a:r>
              <a:rPr lang="ru-RU" dirty="0">
                <a:solidFill>
                  <a:schemeClr val="bg1"/>
                </a:solidFill>
              </a:rPr>
              <a:t> «Свети </a:t>
            </a:r>
            <a:r>
              <a:rPr lang="ru-RU" dirty="0" err="1">
                <a:solidFill>
                  <a:schemeClr val="bg1"/>
                </a:solidFill>
              </a:rPr>
              <a:t>Александър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Невски</a:t>
            </a:r>
            <a:r>
              <a:rPr lang="ru-RU" dirty="0">
                <a:solidFill>
                  <a:schemeClr val="bg1"/>
                </a:solidFill>
              </a:rPr>
              <a:t>, Базилика «Света София»;</a:t>
            </a:r>
          </a:p>
          <a:p>
            <a:endParaRPr lang="bg-BG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1039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Картина, която съдържа лице, група, позиращ, изправен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14812B50-6C29-4D9B-981D-227AB86FF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7338646" y="10"/>
            <a:ext cx="4853354" cy="3428990"/>
          </a:xfrm>
          <a:prstGeom prst="rect">
            <a:avLst/>
          </a:prstGeom>
        </p:spPr>
      </p:pic>
      <p:pic>
        <p:nvPicPr>
          <p:cNvPr id="4" name="Картина 3" descr="Картина, която съдържа лице, открито, сграда, група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B8E7DC34-42C1-45BF-9938-9A3AD1BC16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7338646" y="3429000"/>
            <a:ext cx="4853354" cy="3429000"/>
          </a:xfrm>
          <a:prstGeom prst="rect">
            <a:avLst/>
          </a:prstGeom>
        </p:spPr>
      </p:pic>
      <p:sp>
        <p:nvSpPr>
          <p:cNvPr id="10" name="Freeform 10" title="right scallop background shape">
            <a:extLst>
              <a:ext uri="{FF2B5EF4-FFF2-40B4-BE49-F238E27FC236}">
                <a16:creationId xmlns="" xmlns:a16="http://schemas.microsoft.com/office/drawing/2014/main" id="{B2993EF1-19E1-473A-8A3F-1D7B249519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>
            <a:extLst>
              <a:ext uri="{FF2B5EF4-FFF2-40B4-BE49-F238E27FC236}">
                <a16:creationId xmlns="" xmlns:a16="http://schemas.microsoft.com/office/drawing/2014/main" id="{F50C5101-CD9E-4E96-A827-ACA768C311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4E81BA41-11E5-4609-A291-B53302C7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ru-RU" sz="3200" dirty="0" err="1"/>
              <a:t>Уроци</a:t>
            </a:r>
            <a:r>
              <a:rPr lang="ru-RU" sz="3200" dirty="0"/>
              <a:t> за </a:t>
            </a:r>
            <a:r>
              <a:rPr lang="ru-RU" sz="3200" dirty="0" err="1"/>
              <a:t>миналото</a:t>
            </a:r>
            <a:r>
              <a:rPr lang="ru-RU" sz="3200" dirty="0"/>
              <a:t> на </a:t>
            </a:r>
            <a:r>
              <a:rPr lang="ru-RU" sz="3200" dirty="0" err="1"/>
              <a:t>българската</a:t>
            </a:r>
            <a:r>
              <a:rPr lang="ru-RU" sz="3200" dirty="0"/>
              <a:t> </a:t>
            </a:r>
            <a:r>
              <a:rPr lang="ru-RU" sz="3200" dirty="0" err="1"/>
              <a:t>духовност</a:t>
            </a:r>
            <a:r>
              <a:rPr lang="ru-RU" sz="3200" dirty="0"/>
              <a:t> и национален бит</a:t>
            </a:r>
            <a:endParaRPr lang="bg-BG" sz="32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FB5B842C-109E-41EE-B71B-5E3D55989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34" y="2080258"/>
            <a:ext cx="5732433" cy="269748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Учениците</a:t>
            </a:r>
            <a:r>
              <a:rPr lang="ru-RU" dirty="0"/>
              <a:t> от 5, 6 и  7 </a:t>
            </a:r>
            <a:r>
              <a:rPr lang="ru-RU" dirty="0" err="1"/>
              <a:t>клас</a:t>
            </a:r>
            <a:r>
              <a:rPr lang="ru-RU" dirty="0"/>
              <a:t> на 15. СУ „А. Мицкевич“ </a:t>
            </a:r>
            <a:r>
              <a:rPr lang="ru-RU" dirty="0" err="1"/>
              <a:t>проведоха</a:t>
            </a:r>
            <a:r>
              <a:rPr lang="ru-RU" dirty="0"/>
              <a:t> </a:t>
            </a:r>
            <a:r>
              <a:rPr lang="ru-RU" dirty="0" err="1"/>
              <a:t>еднодневна</a:t>
            </a:r>
            <a:r>
              <a:rPr lang="ru-RU" dirty="0"/>
              <a:t> </a:t>
            </a:r>
            <a:r>
              <a:rPr lang="ru-RU" dirty="0" err="1"/>
              <a:t>екскурзия</a:t>
            </a:r>
            <a:r>
              <a:rPr lang="ru-RU" dirty="0"/>
              <a:t> до </a:t>
            </a:r>
            <a:r>
              <a:rPr lang="ru-RU" dirty="0" err="1"/>
              <a:t>Земенския</a:t>
            </a:r>
            <a:r>
              <a:rPr lang="ru-RU" dirty="0"/>
              <a:t> </a:t>
            </a:r>
            <a:r>
              <a:rPr lang="ru-RU" dirty="0" err="1"/>
              <a:t>манастир</a:t>
            </a:r>
            <a:r>
              <a:rPr lang="ru-RU" dirty="0"/>
              <a:t> – гр. </a:t>
            </a:r>
            <a:r>
              <a:rPr lang="ru-RU" dirty="0" err="1"/>
              <a:t>Земен</a:t>
            </a:r>
            <a:r>
              <a:rPr lang="ru-RU" dirty="0"/>
              <a:t> – гр. </a:t>
            </a:r>
            <a:r>
              <a:rPr lang="ru-RU" dirty="0" err="1"/>
              <a:t>Брезник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Копривщица</a:t>
            </a:r>
            <a:r>
              <a:rPr lang="ru-RU" dirty="0"/>
              <a:t> </a:t>
            </a:r>
            <a:r>
              <a:rPr lang="ru-RU" dirty="0" err="1"/>
              <a:t>бяха</a:t>
            </a:r>
            <a:r>
              <a:rPr lang="ru-RU" dirty="0"/>
              <a:t> </a:t>
            </a:r>
            <a:r>
              <a:rPr lang="ru-RU" dirty="0" err="1"/>
              <a:t>изнесени</a:t>
            </a:r>
            <a:r>
              <a:rPr lang="ru-RU" dirty="0"/>
              <a:t> </a:t>
            </a:r>
            <a:r>
              <a:rPr lang="ru-RU" dirty="0" err="1"/>
              <a:t>уроци</a:t>
            </a:r>
            <a:r>
              <a:rPr lang="ru-RU" dirty="0"/>
              <a:t> за </a:t>
            </a:r>
            <a:r>
              <a:rPr lang="ru-RU" dirty="0" err="1"/>
              <a:t>Димчо</a:t>
            </a:r>
            <a:r>
              <a:rPr lang="ru-RU" dirty="0"/>
              <a:t> </a:t>
            </a:r>
            <a:r>
              <a:rPr lang="ru-RU" dirty="0" err="1"/>
              <a:t>Дебелянов</a:t>
            </a:r>
            <a:r>
              <a:rPr lang="ru-RU" dirty="0"/>
              <a:t> и </a:t>
            </a:r>
            <a:r>
              <a:rPr lang="ru-RU" dirty="0" err="1"/>
              <a:t>Любен</a:t>
            </a:r>
            <a:r>
              <a:rPr lang="ru-RU" dirty="0"/>
              <a:t> Каравелов.</a:t>
            </a:r>
          </a:p>
          <a:p>
            <a:endParaRPr lang="bg-BG" dirty="0"/>
          </a:p>
        </p:txBody>
      </p:sp>
      <p:sp>
        <p:nvSpPr>
          <p:cNvPr id="6" name="Стрелка надясно 5">
            <a:extLst>
              <a:ext uri="{FF2B5EF4-FFF2-40B4-BE49-F238E27FC236}">
                <a16:creationId xmlns="" xmlns:a16="http://schemas.microsoft.com/office/drawing/2014/main" id="{361162BD-F78E-45F0-B48B-81900BE180A6}"/>
              </a:ext>
            </a:extLst>
          </p:cNvPr>
          <p:cNvSpPr/>
          <p:nvPr/>
        </p:nvSpPr>
        <p:spPr>
          <a:xfrm>
            <a:off x="6657048" y="2503602"/>
            <a:ext cx="557698" cy="465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Стрелка надясно 7">
            <a:extLst>
              <a:ext uri="{FF2B5EF4-FFF2-40B4-BE49-F238E27FC236}">
                <a16:creationId xmlns="" xmlns:a16="http://schemas.microsoft.com/office/drawing/2014/main" id="{812FB815-61B1-4F6E-AA49-426CC609B904}"/>
              </a:ext>
            </a:extLst>
          </p:cNvPr>
          <p:cNvSpPr/>
          <p:nvPr/>
        </p:nvSpPr>
        <p:spPr>
          <a:xfrm>
            <a:off x="6639216" y="4063714"/>
            <a:ext cx="557698" cy="465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1185086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Картина, която съдържа сграда, открито, небе, ходене&#10;&#10;Описание, генерирано с много висока достоверност">
            <a:extLst>
              <a:ext uri="{FF2B5EF4-FFF2-40B4-BE49-F238E27FC236}">
                <a16:creationId xmlns="" xmlns:a16="http://schemas.microsoft.com/office/drawing/2014/main" id="{E7A84010-C115-4A33-BEDD-A043BEAC2F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9" name="Freeform 10" title="right scallop background shape">
            <a:extLst>
              <a:ext uri="{FF2B5EF4-FFF2-40B4-BE49-F238E27FC236}">
                <a16:creationId xmlns="" xmlns:a16="http://schemas.microsoft.com/office/drawing/2014/main" id="{E1CE536E-134A-4A35-900B-30F927D5B5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 title="left edge border">
            <a:extLst>
              <a:ext uri="{FF2B5EF4-FFF2-40B4-BE49-F238E27FC236}">
                <a16:creationId xmlns="" xmlns:a16="http://schemas.microsoft.com/office/drawing/2014/main" id="{FA0382D1-1594-4E3D-842E-04E1E5E7578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2DC630D4-2CF7-4621-95F5-DAC33FB6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48704" cy="1492132"/>
          </a:xfrm>
        </p:spPr>
        <p:txBody>
          <a:bodyPr>
            <a:normAutofit/>
          </a:bodyPr>
          <a:lstStyle/>
          <a:p>
            <a:r>
              <a:rPr lang="ru-RU" sz="3200" dirty="0" err="1"/>
              <a:t>ФИЛОСОФСКА</a:t>
            </a:r>
            <a:r>
              <a:rPr lang="ru-RU" sz="3200" dirty="0"/>
              <a:t> КОНФЕРЕНЦИЯ - БУРГАС 2017 г.</a:t>
            </a:r>
            <a:endParaRPr lang="bg-BG" sz="32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DD1637B9-96F9-4CB6-A0EF-C819DBD08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56902"/>
            <a:ext cx="6015897" cy="3593591"/>
          </a:xfrm>
        </p:spPr>
        <p:txBody>
          <a:bodyPr>
            <a:normAutofit/>
          </a:bodyPr>
          <a:lstStyle/>
          <a:p>
            <a:r>
              <a:rPr lang="bg-BG" dirty="0"/>
              <a:t>На 16 и 17 март в град Бургас се проведе XXI национална ученическа философска конференция „Човек – свят”, в която  за пореден път взеха активно участие ученици от нашето 15 СУ „А. Мицкевич”.</a:t>
            </a:r>
          </a:p>
          <a:p>
            <a:r>
              <a:rPr lang="bg-BG" dirty="0"/>
              <a:t>Всички ученици от 15 СУ се представиха достойно в благородната надпревара, а седмокласничките получиха и отличия – Елиза Първанова – второ място и сребърен медал, Ариета Иванова – поощрителна награда за оригинално творчество.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2342214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Значка">
  <a:themeElements>
    <a:clrScheme name="Значк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Значк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нач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TM10001106[[fn=Значка]]</Template>
  <TotalTime>0</TotalTime>
  <Words>1256</Words>
  <Application>Microsoft Office PowerPoint</Application>
  <PresentationFormat>По избор</PresentationFormat>
  <Paragraphs>68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30</vt:i4>
      </vt:variant>
    </vt:vector>
  </HeadingPairs>
  <TitlesOfParts>
    <vt:vector size="31" baseType="lpstr">
      <vt:lpstr>Значка</vt:lpstr>
      <vt:lpstr>15.СУ  „Адам Мицкевеич“</vt:lpstr>
      <vt:lpstr>НАШЕТО УЧИЛИЩЕ - 15. СУ “АДАМ  МИЦКЕВИЧ”</vt:lpstr>
      <vt:lpstr>Презентация на PowerPoint</vt:lpstr>
      <vt:lpstr>МАТЕРИАЛНА БАЗА</vt:lpstr>
      <vt:lpstr>МАТЕРИАЛНА БАЗА</vt:lpstr>
      <vt:lpstr>ИЗНЕСЕНИ УРОЦИ - ЗЕЛЕНО УЧИЛИЩЕ</vt:lpstr>
      <vt:lpstr>УРОК – НАЦИОНАЛЕН ИСТОРИЧЕСКИ МУЗЕЙ </vt:lpstr>
      <vt:lpstr>Уроци за миналото на българската духовност и национален бит</vt:lpstr>
      <vt:lpstr>ФИЛОСОФСКА КОНФЕРЕНЦИЯ - БУРГАС 2017 г.</vt:lpstr>
      <vt:lpstr>СЪСТЕЗАНИЕ – „SPELLING BEE“</vt:lpstr>
      <vt:lpstr>БЛАГОТВОРИТЕЛЕН КОЛЕДЕН БАЗАР</vt:lpstr>
      <vt:lpstr>Ден на отворените врати</vt:lpstr>
      <vt:lpstr>15. СУ „Адам Мицкевич“ спечели проект за иновативно училище. </vt:lpstr>
      <vt:lpstr>Проекти  „Поезията като  приятел”</vt:lpstr>
      <vt:lpstr>Европейския проект “Висла – европейска река“ </vt:lpstr>
      <vt:lpstr>НАГРАДИ I-во място на Национално ученическо състезание  </vt:lpstr>
      <vt:lpstr> II- ра награда – «НА УЧИТЕЛЯ С ЛЮБОВ»  </vt:lpstr>
      <vt:lpstr>I-во място – ЗЛАТЕН МЕДАЛ</vt:lpstr>
      <vt:lpstr>Презентация на PowerPoint</vt:lpstr>
      <vt:lpstr>Първият училищен звънец</vt:lpstr>
      <vt:lpstr>АБИТУРИЕНТИ</vt:lpstr>
      <vt:lpstr>Сътрудничество с ПОЛСКОТО ПОСОЛСТВО,   ПОЛСКИЯ КУЛТУРЕН ИНСТИТУТ и    ВИЕТНАМСКОТО ПОСОЛСТВО </vt:lpstr>
      <vt:lpstr>ИЗВЪНКЛАСНИ ДЕЙНОСТИ</vt:lpstr>
      <vt:lpstr>Презентация на PowerPoint</vt:lpstr>
      <vt:lpstr>Кампания „Успели българи дават личен пример“ – среща  </vt:lpstr>
      <vt:lpstr>ПРОФЕСИОНАЛНО УСЪВЪРШЕНСТВАНЕ</vt:lpstr>
      <vt:lpstr>ДИСКУСИЯ на тема  “Не на агресията“  </vt:lpstr>
      <vt:lpstr>Ученици от 15. СУ - специални гости в Народното събрание </vt:lpstr>
      <vt:lpstr>15. СУ „Адам Мицкевич“ представи концерт-спектакъл по повод 140 години от Освобождението на България.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2018-03-25T10:44:53Z</dcterms:created>
  <dcterms:modified xsi:type="dcterms:W3CDTF">2018-03-29T05:33:52Z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3926348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D8.0.1</vt:lpwstr>
  </property>
</Properties>
</file>